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72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3" r:id="rId14"/>
    <p:sldId id="274" r:id="rId15"/>
    <p:sldId id="276" r:id="rId16"/>
    <p:sldId id="277" r:id="rId17"/>
    <p:sldId id="279" r:id="rId18"/>
    <p:sldId id="278" r:id="rId19"/>
    <p:sldId id="281" r:id="rId20"/>
    <p:sldId id="283" r:id="rId21"/>
    <p:sldId id="280" r:id="rId22"/>
    <p:sldId id="282" r:id="rId23"/>
    <p:sldId id="285" r:id="rId24"/>
    <p:sldId id="286" r:id="rId25"/>
    <p:sldId id="284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AA4F1-CB64-6A40-10AB-34F137B47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2B5FF3-D4F0-CE71-EF43-F22DC3415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94091C-155D-C282-6838-87FBC193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034FFB-6FA1-5D12-FC3C-5DE3EF17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7A60F3-0736-5B15-6BA0-D5B7062F0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3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96FC2-6188-9439-2AB3-A47157C3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50D43F-B76C-1E49-E9D0-C2AF1E93B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31176D-1BDF-B509-8EB8-F81B7C1D3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315D59-4096-C85E-7FB5-DA06C2FA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09CE-26F8-D167-1F23-D187195D1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8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0E589C-766A-78E8-9366-4732DD3592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6C69FE-9E38-D00B-8B2F-ACAB52518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A533CA-BAD0-1D6D-5B3E-AFB5DF77B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0F5267-875B-A6E7-7549-4CE52D73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53748-FF3D-FF7E-9FC1-10CD13245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66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85D06-34BA-C9CB-0D6B-BF91ED91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FF8280-71C0-C79D-0CC8-E9F4B956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FA3451-495D-B848-1588-51635AAD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498EA-3F86-B5DA-5D37-BCF4829D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CA388-F88C-40C2-4983-4A1644FF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84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32145-7859-118C-DF41-ADAE0963F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9CFE0A-B8C3-21FB-3338-BB82C9682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AC1F76-9963-4995-12DB-FCF5CE5FF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7CE7BC-D964-A41F-B749-F9EF7A4EF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513C7C-C11C-9DF9-5068-F73EBB29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75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A3D56A-43F5-D42E-43BE-004E41051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FA5A90-FA4D-000D-A086-01F2C0E88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038BBE-6009-2452-6978-67AC1C999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978BFF-5796-283B-7FB3-E5FF12AC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3BB2A3-1523-61C3-92E8-2FC5A5A82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3E13D-7C7E-4430-B1A7-24A3BB78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7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9E482F-4B0A-E91C-A5E5-65B84543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D54356-7FF6-C3B2-E8A9-929E12F52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8269D6-B051-3767-83A5-C8EA10825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16F435-BDCD-A8F7-74FC-85BA02BD5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FAE184-D2D0-C462-679A-526075D70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647CFD-3961-3C59-1430-F524F28C6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301487-BACD-59DF-4F3C-367C3AF3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7F561B-3439-8FA8-8C24-92A79F2A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18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8771D-ADA8-0BB3-38BB-BFA3FB0D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63E4E3-A880-10E0-B4A8-2C9C2698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0D333D-0B8B-D9E7-5EE1-71948F0FA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1106F0-2F83-3C20-6CD2-02F22236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7060B6-46DB-86EC-7942-5D7BB3DA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51843E8-9C65-D7E7-C4FE-14D4C4213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9C790A-2D75-64C9-5AE5-28DCD1F13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60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E37E16-832E-35CF-4953-AC844E3A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12BC7B-E2C7-0FFB-E1A9-0386C08DB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32E3D3-780F-1857-0417-06E2E4BE6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A5FD36-50A5-1C4D-1DFF-C08A9A8B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8B8EA-C0F8-4F00-975E-B6DB1F3B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058C6F-63FE-1288-A450-79CC454F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BAC58-A987-7541-D199-1829DA6FC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970449-7456-DFC2-3785-35EC277E7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CA2B68-1E1C-79CA-F545-82C5B95E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EB9C7-2B27-BCAC-3EA2-12CA5695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01813C-9B77-54AD-517D-F215473A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86336-F852-1426-DA22-C3647EE3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26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8A7991-9DF2-07B8-CB49-C8A77C94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E8475E-91EE-FE61-8A54-FA4B6DEF8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E1538C-5716-BC57-8A35-8A3AA9B29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A10D8-24D2-4B8C-8A73-ED8F51A32C27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7D4655-08D9-88C9-7466-C104736BD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92329D-66CC-13CC-8E05-58420545C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D100-34F5-488F-8FB2-EA768CDCA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7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84E7A-B126-283D-A87E-F54B5B5D2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ja-JP" altLang="en-US" dirty="0"/>
              <a:t>プレゼン道場</a:t>
            </a:r>
            <a:br>
              <a:rPr lang="en-US" altLang="ja-JP" dirty="0"/>
            </a:br>
            <a:r>
              <a:rPr lang="ja-JP" altLang="en-US" dirty="0"/>
              <a:t>第二回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439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B3C06-D066-3816-E522-C4B870BC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プレゼンで意識してほしいまとめ方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9D5FB6-5B24-8D0F-1FFC-1631C6FD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8093" y="2896470"/>
            <a:ext cx="3615813" cy="1065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600" dirty="0"/>
              <a:t>起承転結</a:t>
            </a:r>
          </a:p>
        </p:txBody>
      </p:sp>
    </p:spTree>
    <p:extLst>
      <p:ext uri="{BB962C8B-B14F-4D97-AF65-F5344CB8AC3E}">
        <p14:creationId xmlns:p14="http://schemas.microsoft.com/office/powerpoint/2010/main" val="68704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07225-A260-691F-1284-AE95EEE8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起承転結とは　新明説漢文より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221C3-8185-3119-C2BE-29FBEA034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元の意味は漢文用語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　起・・・ある内容の提示。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　承・・・その内容を展開する。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　転・・・内容を転換する。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　結・・・全体の内容をまとめる。</a:t>
            </a:r>
          </a:p>
        </p:txBody>
      </p:sp>
    </p:spTree>
    <p:extLst>
      <p:ext uri="{BB962C8B-B14F-4D97-AF65-F5344CB8AC3E}">
        <p14:creationId xmlns:p14="http://schemas.microsoft.com/office/powerpoint/2010/main" val="201270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260FEB-F675-012A-EF48-DC3F69C7F0BA}"/>
              </a:ext>
            </a:extLst>
          </p:cNvPr>
          <p:cNvSpPr/>
          <p:nvPr/>
        </p:nvSpPr>
        <p:spPr>
          <a:xfrm>
            <a:off x="543232" y="365123"/>
            <a:ext cx="5257800" cy="30638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起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D0587A-9243-BAAC-ABE7-BCCF16A7B44B}"/>
              </a:ext>
            </a:extLst>
          </p:cNvPr>
          <p:cNvSpPr/>
          <p:nvPr/>
        </p:nvSpPr>
        <p:spPr>
          <a:xfrm>
            <a:off x="5948516" y="365122"/>
            <a:ext cx="5257800" cy="30638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承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4F6F39-F6FA-A974-FB45-05F92E3383C2}"/>
              </a:ext>
            </a:extLst>
          </p:cNvPr>
          <p:cNvSpPr/>
          <p:nvPr/>
        </p:nvSpPr>
        <p:spPr>
          <a:xfrm>
            <a:off x="543232" y="3563935"/>
            <a:ext cx="5257800" cy="3063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転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2961CF-72DE-7836-E10B-E5D6DCB0585F}"/>
              </a:ext>
            </a:extLst>
          </p:cNvPr>
          <p:cNvSpPr/>
          <p:nvPr/>
        </p:nvSpPr>
        <p:spPr>
          <a:xfrm>
            <a:off x="5948516" y="3563934"/>
            <a:ext cx="5257800" cy="3063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結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3D2BA362-43AD-931A-2354-E8DC57A5F4D1}"/>
              </a:ext>
            </a:extLst>
          </p:cNvPr>
          <p:cNvSpPr/>
          <p:nvPr/>
        </p:nvSpPr>
        <p:spPr>
          <a:xfrm>
            <a:off x="5319252" y="1690688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E5E570A6-F121-30DA-130F-A2117A2DF349}"/>
              </a:ext>
            </a:extLst>
          </p:cNvPr>
          <p:cNvSpPr/>
          <p:nvPr/>
        </p:nvSpPr>
        <p:spPr>
          <a:xfrm rot="7757911">
            <a:off x="5275007" y="313438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C45D7445-EF31-BABE-739F-A69ADD6D9154}"/>
              </a:ext>
            </a:extLst>
          </p:cNvPr>
          <p:cNvSpPr/>
          <p:nvPr/>
        </p:nvSpPr>
        <p:spPr>
          <a:xfrm>
            <a:off x="5319251" y="4742526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061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17161-FE07-FC66-5023-7E8F6597A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AB2B83-5FF2-772B-68CE-7C02C2B7D2A5}"/>
              </a:ext>
            </a:extLst>
          </p:cNvPr>
          <p:cNvSpPr/>
          <p:nvPr/>
        </p:nvSpPr>
        <p:spPr>
          <a:xfrm>
            <a:off x="543232" y="365123"/>
            <a:ext cx="5257800" cy="30638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『</a:t>
            </a:r>
            <a:r>
              <a:rPr kumimoji="1" lang="ja-JP" altLang="en-US" sz="4000" dirty="0"/>
              <a:t>起</a:t>
            </a:r>
            <a:r>
              <a:rPr kumimoji="1" lang="en-US" altLang="ja-JP" sz="4000" dirty="0"/>
              <a:t>』</a:t>
            </a:r>
          </a:p>
          <a:p>
            <a:pPr algn="ctr"/>
            <a:r>
              <a:rPr lang="ja-JP" altLang="en-US" sz="4000" dirty="0"/>
              <a:t>テーマについて</a:t>
            </a:r>
            <a:endParaRPr lang="en-US" altLang="ja-JP" sz="4000" dirty="0"/>
          </a:p>
          <a:p>
            <a:pPr algn="ctr"/>
            <a:r>
              <a:rPr lang="ja-JP" altLang="en-US" sz="4000" dirty="0"/>
              <a:t>テーマを選んだ理由</a:t>
            </a:r>
            <a:endParaRPr lang="en-US" altLang="ja-JP" sz="40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A88CF4-F29C-0D51-5A87-DB0B2EFC23DA}"/>
              </a:ext>
            </a:extLst>
          </p:cNvPr>
          <p:cNvSpPr/>
          <p:nvPr/>
        </p:nvSpPr>
        <p:spPr>
          <a:xfrm>
            <a:off x="5948516" y="365122"/>
            <a:ext cx="5257800" cy="30638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『</a:t>
            </a:r>
            <a:r>
              <a:rPr kumimoji="1" lang="ja-JP" altLang="en-US" sz="4000" dirty="0"/>
              <a:t>承</a:t>
            </a:r>
            <a:r>
              <a:rPr kumimoji="1" lang="en-US" altLang="ja-JP" sz="4000" dirty="0"/>
              <a:t>』</a:t>
            </a:r>
          </a:p>
          <a:p>
            <a:pPr algn="ctr"/>
            <a:r>
              <a:rPr lang="ja-JP" altLang="en-US" sz="4000" dirty="0"/>
              <a:t>テーマについての　アクション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行動・研究内容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など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D99537F-54A4-449B-2C38-F2D55A1912D3}"/>
              </a:ext>
            </a:extLst>
          </p:cNvPr>
          <p:cNvSpPr/>
          <p:nvPr/>
        </p:nvSpPr>
        <p:spPr>
          <a:xfrm>
            <a:off x="543232" y="3612945"/>
            <a:ext cx="5257800" cy="3063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『</a:t>
            </a:r>
            <a:r>
              <a:rPr kumimoji="1" lang="ja-JP" altLang="en-US" sz="4000" dirty="0"/>
              <a:t>転</a:t>
            </a:r>
            <a:r>
              <a:rPr kumimoji="1" lang="en-US" altLang="ja-JP" sz="4000" dirty="0"/>
              <a:t>』</a:t>
            </a:r>
          </a:p>
          <a:p>
            <a:pPr algn="ctr"/>
            <a:r>
              <a:rPr kumimoji="1" lang="en-US" altLang="ja-JP" sz="4000" dirty="0"/>
              <a:t>『</a:t>
            </a:r>
            <a:r>
              <a:rPr kumimoji="1" lang="ja-JP" altLang="en-US" sz="4000" dirty="0"/>
              <a:t>承</a:t>
            </a:r>
            <a:r>
              <a:rPr kumimoji="1" lang="en-US" altLang="ja-JP" sz="4000" dirty="0"/>
              <a:t>』</a:t>
            </a:r>
            <a:r>
              <a:rPr kumimoji="1" lang="ja-JP" altLang="en-US" sz="4000" dirty="0"/>
              <a:t>の内容の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転換・対比</a:t>
            </a:r>
            <a:endParaRPr kumimoji="1" lang="en-US" altLang="ja-JP" sz="4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A82D6F6-81BD-C3D0-FF2D-A14FCE5A2D64}"/>
              </a:ext>
            </a:extLst>
          </p:cNvPr>
          <p:cNvSpPr/>
          <p:nvPr/>
        </p:nvSpPr>
        <p:spPr>
          <a:xfrm>
            <a:off x="5948516" y="3563934"/>
            <a:ext cx="5257800" cy="3063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『</a:t>
            </a:r>
            <a:r>
              <a:rPr kumimoji="1" lang="ja-JP" altLang="en-US" sz="4000" dirty="0"/>
              <a:t>結</a:t>
            </a:r>
            <a:r>
              <a:rPr kumimoji="1" lang="en-US" altLang="ja-JP" sz="4000" dirty="0"/>
              <a:t>』</a:t>
            </a:r>
          </a:p>
          <a:p>
            <a:pPr algn="ctr"/>
            <a:r>
              <a:rPr kumimoji="1" lang="ja-JP" altLang="en-US" sz="4000" dirty="0"/>
              <a:t>今後のアクション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観客にしてほしい　アクション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まとめ</a:t>
            </a:r>
            <a:endParaRPr kumimoji="1" lang="en-US" altLang="ja-JP" sz="40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8F5353E-6B5F-9ECB-5F0A-8855C6ED1447}"/>
              </a:ext>
            </a:extLst>
          </p:cNvPr>
          <p:cNvSpPr/>
          <p:nvPr/>
        </p:nvSpPr>
        <p:spPr>
          <a:xfrm>
            <a:off x="5319252" y="1690688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0E7DDEEF-7F54-DCA8-4A31-95253F528A85}"/>
              </a:ext>
            </a:extLst>
          </p:cNvPr>
          <p:cNvSpPr/>
          <p:nvPr/>
        </p:nvSpPr>
        <p:spPr>
          <a:xfrm rot="7757911">
            <a:off x="5275007" y="313438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37640838-64C5-C920-CFB3-6407544B4BDF}"/>
              </a:ext>
            </a:extLst>
          </p:cNvPr>
          <p:cNvSpPr/>
          <p:nvPr/>
        </p:nvSpPr>
        <p:spPr>
          <a:xfrm>
            <a:off x="5251246" y="4754560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084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C8FB71-B84A-7463-4337-5B2848B62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43AAB5-46CD-3202-59FF-0EAFCD1713C2}"/>
              </a:ext>
            </a:extLst>
          </p:cNvPr>
          <p:cNvSpPr/>
          <p:nvPr/>
        </p:nvSpPr>
        <p:spPr>
          <a:xfrm>
            <a:off x="543232" y="365123"/>
            <a:ext cx="5257800" cy="30638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/>
              <a:t>現在</a:t>
            </a:r>
            <a:endParaRPr kumimoji="1" lang="ja-JP" altLang="en-US" sz="80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C87A77-5420-919C-6352-AF0120C511A2}"/>
              </a:ext>
            </a:extLst>
          </p:cNvPr>
          <p:cNvSpPr/>
          <p:nvPr/>
        </p:nvSpPr>
        <p:spPr>
          <a:xfrm>
            <a:off x="5948516" y="365122"/>
            <a:ext cx="5257800" cy="30638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/>
              <a:t>現在</a:t>
            </a:r>
            <a:endParaRPr lang="en-US" altLang="ja-JP" sz="8000" dirty="0"/>
          </a:p>
          <a:p>
            <a:pPr algn="ctr"/>
            <a:r>
              <a:rPr lang="ja-JP" altLang="en-US" sz="8000" dirty="0"/>
              <a:t>過去</a:t>
            </a:r>
            <a:endParaRPr lang="en-US" altLang="ja-JP" sz="80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99AD38-FC66-1CA8-34CA-29A634276D6F}"/>
              </a:ext>
            </a:extLst>
          </p:cNvPr>
          <p:cNvSpPr/>
          <p:nvPr/>
        </p:nvSpPr>
        <p:spPr>
          <a:xfrm>
            <a:off x="543232" y="3563935"/>
            <a:ext cx="5257800" cy="3063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/>
              <a:t>対比</a:t>
            </a:r>
            <a:endParaRPr lang="en-US" altLang="ja-JP" sz="8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B1CD7AF-01F3-E66E-CD67-44D9DDFE9AAE}"/>
              </a:ext>
            </a:extLst>
          </p:cNvPr>
          <p:cNvSpPr/>
          <p:nvPr/>
        </p:nvSpPr>
        <p:spPr>
          <a:xfrm>
            <a:off x="5948516" y="3563934"/>
            <a:ext cx="5257800" cy="3063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/>
              <a:t>未来</a:t>
            </a:r>
            <a:endParaRPr kumimoji="1" lang="ja-JP" altLang="en-US" sz="80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796DB4F1-43D7-2E2A-0B30-0F1205F9EBFD}"/>
              </a:ext>
            </a:extLst>
          </p:cNvPr>
          <p:cNvSpPr/>
          <p:nvPr/>
        </p:nvSpPr>
        <p:spPr>
          <a:xfrm>
            <a:off x="5319252" y="1690688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C076B1FC-390F-8DEB-A9BD-9A3681EBE56A}"/>
              </a:ext>
            </a:extLst>
          </p:cNvPr>
          <p:cNvSpPr/>
          <p:nvPr/>
        </p:nvSpPr>
        <p:spPr>
          <a:xfrm rot="7757911">
            <a:off x="5275007" y="313438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545B63DE-3F90-0F4E-0DEE-821751F29FD3}"/>
              </a:ext>
            </a:extLst>
          </p:cNvPr>
          <p:cNvSpPr/>
          <p:nvPr/>
        </p:nvSpPr>
        <p:spPr>
          <a:xfrm>
            <a:off x="5319251" y="4742526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614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3793FE4D-2711-FCA9-E928-4F06FB9CC0A8}"/>
              </a:ext>
            </a:extLst>
          </p:cNvPr>
          <p:cNvSpPr/>
          <p:nvPr/>
        </p:nvSpPr>
        <p:spPr>
          <a:xfrm>
            <a:off x="4395019" y="1917290"/>
            <a:ext cx="3097162" cy="20942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主張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6BDA252-CC7E-8C1C-D17A-44EE0DE3FC5D}"/>
              </a:ext>
            </a:extLst>
          </p:cNvPr>
          <p:cNvCxnSpPr/>
          <p:nvPr/>
        </p:nvCxnSpPr>
        <p:spPr>
          <a:xfrm flipH="1">
            <a:off x="4198374" y="3588774"/>
            <a:ext cx="521110" cy="585583"/>
          </a:xfrm>
          <a:prstGeom prst="line">
            <a:avLst/>
          </a:prstGeom>
          <a:ln w="762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2BBD5A2-78FC-0A51-40BC-1ADBA4268C6B}"/>
              </a:ext>
            </a:extLst>
          </p:cNvPr>
          <p:cNvCxnSpPr>
            <a:cxnSpLocks/>
          </p:cNvCxnSpPr>
          <p:nvPr/>
        </p:nvCxnSpPr>
        <p:spPr>
          <a:xfrm>
            <a:off x="5024284" y="4994787"/>
            <a:ext cx="18386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>
            <a:extLst>
              <a:ext uri="{FF2B5EF4-FFF2-40B4-BE49-F238E27FC236}">
                <a16:creationId xmlns:a16="http://schemas.microsoft.com/office/drawing/2014/main" id="{A4A8918E-F53D-701B-3FF4-B7D9FFDBF0BB}"/>
              </a:ext>
            </a:extLst>
          </p:cNvPr>
          <p:cNvSpPr/>
          <p:nvPr/>
        </p:nvSpPr>
        <p:spPr>
          <a:xfrm>
            <a:off x="2005780" y="4042058"/>
            <a:ext cx="3097162" cy="20942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データ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45A4B19-1A41-2CAE-44B1-D0E251B8D5F1}"/>
              </a:ext>
            </a:extLst>
          </p:cNvPr>
          <p:cNvSpPr/>
          <p:nvPr/>
        </p:nvSpPr>
        <p:spPr>
          <a:xfrm>
            <a:off x="6685320" y="4036705"/>
            <a:ext cx="3097162" cy="20942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根拠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1FD1035-77B7-3CB3-C583-09E49436FA73}"/>
              </a:ext>
            </a:extLst>
          </p:cNvPr>
          <p:cNvCxnSpPr>
            <a:cxnSpLocks/>
          </p:cNvCxnSpPr>
          <p:nvPr/>
        </p:nvCxnSpPr>
        <p:spPr>
          <a:xfrm>
            <a:off x="5102942" y="5260258"/>
            <a:ext cx="158237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057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6D14D-2F33-B5FE-615D-EAFAE92F4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D7CDA00-70F2-5FAB-9A8F-4BCB0F505C74}"/>
              </a:ext>
            </a:extLst>
          </p:cNvPr>
          <p:cNvCxnSpPr>
            <a:cxnSpLocks/>
          </p:cNvCxnSpPr>
          <p:nvPr/>
        </p:nvCxnSpPr>
        <p:spPr>
          <a:xfrm>
            <a:off x="5024284" y="5260258"/>
            <a:ext cx="192712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楕円 3">
            <a:extLst>
              <a:ext uri="{FF2B5EF4-FFF2-40B4-BE49-F238E27FC236}">
                <a16:creationId xmlns:a16="http://schemas.microsoft.com/office/drawing/2014/main" id="{6377194C-269D-E97C-13E0-61066B826E30}"/>
              </a:ext>
            </a:extLst>
          </p:cNvPr>
          <p:cNvSpPr/>
          <p:nvPr/>
        </p:nvSpPr>
        <p:spPr>
          <a:xfrm>
            <a:off x="4395019" y="1917290"/>
            <a:ext cx="3097162" cy="20942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主張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77401E1-DC7D-C835-B007-2CF87235564C}"/>
              </a:ext>
            </a:extLst>
          </p:cNvPr>
          <p:cNvCxnSpPr/>
          <p:nvPr/>
        </p:nvCxnSpPr>
        <p:spPr>
          <a:xfrm flipH="1">
            <a:off x="4198374" y="3588774"/>
            <a:ext cx="521110" cy="585583"/>
          </a:xfrm>
          <a:prstGeom prst="line">
            <a:avLst/>
          </a:prstGeom>
          <a:ln w="762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0865B1A-9D84-1E42-5DAC-B1A094085F33}"/>
              </a:ext>
            </a:extLst>
          </p:cNvPr>
          <p:cNvCxnSpPr>
            <a:cxnSpLocks/>
          </p:cNvCxnSpPr>
          <p:nvPr/>
        </p:nvCxnSpPr>
        <p:spPr>
          <a:xfrm>
            <a:off x="5024284" y="4994787"/>
            <a:ext cx="18386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楕円 5">
            <a:extLst>
              <a:ext uri="{FF2B5EF4-FFF2-40B4-BE49-F238E27FC236}">
                <a16:creationId xmlns:a16="http://schemas.microsoft.com/office/drawing/2014/main" id="{D773FB4D-C23A-292E-EDF6-E4C669EBADA2}"/>
              </a:ext>
            </a:extLst>
          </p:cNvPr>
          <p:cNvSpPr/>
          <p:nvPr/>
        </p:nvSpPr>
        <p:spPr>
          <a:xfrm>
            <a:off x="2005780" y="4042058"/>
            <a:ext cx="3097162" cy="209427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データ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1632A1D6-BF30-53A3-178A-3F33805E9AE8}"/>
              </a:ext>
            </a:extLst>
          </p:cNvPr>
          <p:cNvSpPr/>
          <p:nvPr/>
        </p:nvSpPr>
        <p:spPr>
          <a:xfrm>
            <a:off x="6685320" y="4036705"/>
            <a:ext cx="3097162" cy="20942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根拠</a:t>
            </a:r>
          </a:p>
        </p:txBody>
      </p:sp>
      <p:sp>
        <p:nvSpPr>
          <p:cNvPr id="8" name="フローチャート: 他ページ結合子 7">
            <a:extLst>
              <a:ext uri="{FF2B5EF4-FFF2-40B4-BE49-F238E27FC236}">
                <a16:creationId xmlns:a16="http://schemas.microsoft.com/office/drawing/2014/main" id="{8B595D2E-E9A3-D403-B28A-BF31768BDC51}"/>
              </a:ext>
            </a:extLst>
          </p:cNvPr>
          <p:cNvSpPr/>
          <p:nvPr/>
        </p:nvSpPr>
        <p:spPr>
          <a:xfrm>
            <a:off x="1585452" y="1371728"/>
            <a:ext cx="3664974" cy="2649665"/>
          </a:xfrm>
          <a:prstGeom prst="flowChartOffpage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エピソード</a:t>
            </a:r>
            <a:endParaRPr kumimoji="1" lang="en-US" altLang="ja-JP" sz="2800" dirty="0"/>
          </a:p>
          <a:p>
            <a:pPr algn="ctr"/>
            <a:r>
              <a:rPr lang="ja-JP" altLang="en-US" sz="2800" dirty="0"/>
              <a:t>論文などの引用</a:t>
            </a:r>
            <a:endParaRPr lang="en-US" altLang="ja-JP" sz="2800" dirty="0"/>
          </a:p>
          <a:p>
            <a:pPr algn="ctr"/>
            <a:r>
              <a:rPr kumimoji="1" lang="ja-JP" altLang="en-US" sz="2800" dirty="0"/>
              <a:t>例示</a:t>
            </a:r>
            <a:endParaRPr kumimoji="1" lang="en-US" altLang="ja-JP" sz="2800" dirty="0"/>
          </a:p>
          <a:p>
            <a:pPr algn="ctr"/>
            <a:r>
              <a:rPr lang="ja-JP" altLang="en-US" sz="2800" dirty="0"/>
              <a:t>数字（グラフなど）</a:t>
            </a:r>
            <a:endParaRPr kumimoji="1" lang="ja-JP" altLang="en-US" sz="2800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A745A85-CE70-E976-65B9-0A1B7260B3DF}"/>
              </a:ext>
            </a:extLst>
          </p:cNvPr>
          <p:cNvSpPr/>
          <p:nvPr/>
        </p:nvSpPr>
        <p:spPr>
          <a:xfrm>
            <a:off x="7777316" y="747252"/>
            <a:ext cx="4323736" cy="256621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「主張＋データ」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セットを使うのは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起承転</a:t>
            </a:r>
            <a:endParaRPr kumimoji="1" lang="en-US" altLang="ja-JP" sz="3200" dirty="0"/>
          </a:p>
          <a:p>
            <a:pPr algn="ctr"/>
            <a:r>
              <a:rPr lang="ja-JP" altLang="en-US" sz="3200" dirty="0"/>
              <a:t>（結では使えない）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67058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93C06-AB2D-75EB-0CCD-A39A02D76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D774D9-0D30-6C4E-F2F7-7B19973F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9844"/>
            <a:ext cx="10515600" cy="1738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highlight>
                  <a:srgbClr val="00FFFF"/>
                </a:highlight>
              </a:rPr>
              <a:t>上手く話せる</a:t>
            </a:r>
            <a:r>
              <a:rPr lang="ja-JP" altLang="en-US" sz="5400" dirty="0"/>
              <a:t>よりも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>
                <a:highlight>
                  <a:srgbClr val="FFFF00"/>
                </a:highlight>
              </a:rPr>
              <a:t>熱量</a:t>
            </a:r>
            <a:r>
              <a:rPr lang="ja-JP" altLang="en-US" sz="5400" dirty="0"/>
              <a:t>が大事！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292891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29862-D06A-BAFD-AE0C-1CB74801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C442BB1-D1C5-19C0-E2CA-9C38F2DDE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8" y="2841522"/>
            <a:ext cx="3812100" cy="385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4827F21B-9DB8-1447-73E2-5925BF8C632B}"/>
              </a:ext>
            </a:extLst>
          </p:cNvPr>
          <p:cNvSpPr/>
          <p:nvPr/>
        </p:nvSpPr>
        <p:spPr>
          <a:xfrm>
            <a:off x="3619679" y="945229"/>
            <a:ext cx="4503174" cy="2387907"/>
          </a:xfrm>
          <a:prstGeom prst="wedgeRoundRectCallout">
            <a:avLst>
              <a:gd name="adj1" fmla="val -61663"/>
              <a:gd name="adj2" fmla="val 8061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このテーマで　話したい！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2B3D55F-F3A7-D3FF-347E-8BBB095EB3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196" y="1941307"/>
            <a:ext cx="450078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6531CCB6-1F3B-4582-A3B2-785E4B70059A}"/>
              </a:ext>
            </a:extLst>
          </p:cNvPr>
          <p:cNvSpPr/>
          <p:nvPr/>
        </p:nvSpPr>
        <p:spPr>
          <a:xfrm>
            <a:off x="3657600" y="4345858"/>
            <a:ext cx="4427333" cy="1946787"/>
          </a:xfrm>
          <a:prstGeom prst="wedgeRoundRectCallout">
            <a:avLst>
              <a:gd name="adj1" fmla="val 53369"/>
              <a:gd name="adj2" fmla="val -7840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沢山調べるぞ！</a:t>
            </a:r>
          </a:p>
        </p:txBody>
      </p:sp>
    </p:spTree>
    <p:extLst>
      <p:ext uri="{BB962C8B-B14F-4D97-AF65-F5344CB8AC3E}">
        <p14:creationId xmlns:p14="http://schemas.microsoft.com/office/powerpoint/2010/main" val="1177692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1F206-27C0-17C2-3AD1-4154401FD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069F389-22D3-79B7-A51A-B89729A14C98}"/>
              </a:ext>
            </a:extLst>
          </p:cNvPr>
          <p:cNvSpPr/>
          <p:nvPr/>
        </p:nvSpPr>
        <p:spPr>
          <a:xfrm>
            <a:off x="543232" y="365123"/>
            <a:ext cx="5257800" cy="30638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テーマについて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・エピソード</a:t>
            </a:r>
            <a:endParaRPr kumimoji="1" lang="en-US" altLang="ja-JP" sz="40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7E1ED9-AED8-EF0C-11F4-8EDE739DD539}"/>
              </a:ext>
            </a:extLst>
          </p:cNvPr>
          <p:cNvSpPr/>
          <p:nvPr/>
        </p:nvSpPr>
        <p:spPr>
          <a:xfrm>
            <a:off x="5948516" y="365122"/>
            <a:ext cx="5257800" cy="30638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研究内容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・データ①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・データ②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・データ③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・データ④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6424728-2413-887D-3608-540A7676F58E}"/>
              </a:ext>
            </a:extLst>
          </p:cNvPr>
          <p:cNvSpPr/>
          <p:nvPr/>
        </p:nvSpPr>
        <p:spPr>
          <a:xfrm>
            <a:off x="543232" y="3563935"/>
            <a:ext cx="5257800" cy="3063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テーマの悪いところ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・問題点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6AD8218-8D9C-50CB-BB34-A1F88054DDC5}"/>
              </a:ext>
            </a:extLst>
          </p:cNvPr>
          <p:cNvSpPr/>
          <p:nvPr/>
        </p:nvSpPr>
        <p:spPr>
          <a:xfrm>
            <a:off x="5948516" y="3563934"/>
            <a:ext cx="5257800" cy="3063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まとめ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結論</a:t>
            </a:r>
            <a:endParaRPr kumimoji="1" lang="ja-JP" altLang="en-US" sz="40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88B6718-D90D-B781-BAFC-A2526FE1F183}"/>
              </a:ext>
            </a:extLst>
          </p:cNvPr>
          <p:cNvSpPr/>
          <p:nvPr/>
        </p:nvSpPr>
        <p:spPr>
          <a:xfrm>
            <a:off x="5319252" y="1690688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48B1038C-643D-38FA-E054-D95DCE425CF1}"/>
              </a:ext>
            </a:extLst>
          </p:cNvPr>
          <p:cNvSpPr/>
          <p:nvPr/>
        </p:nvSpPr>
        <p:spPr>
          <a:xfrm rot="7757911">
            <a:off x="5275007" y="313438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FAEC5DB0-BB8D-3E2A-F5C4-8D2DD4BAE97A}"/>
              </a:ext>
            </a:extLst>
          </p:cNvPr>
          <p:cNvSpPr/>
          <p:nvPr/>
        </p:nvSpPr>
        <p:spPr>
          <a:xfrm>
            <a:off x="5319251" y="4742526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98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BABB7-DC99-C845-BC1A-D0ED1B182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7200" dirty="0"/>
              <a:t>前回の復習</a:t>
            </a:r>
            <a:endParaRPr kumimoji="1"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493492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0095A-1336-DF6A-F30C-C460958F4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B74FF12-D58E-A8FC-5EEB-12DABAE38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プレゼンとレポートの比較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406B167-BB5B-4A4C-BB2F-275BFA91CD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プレゼン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・話メイン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一分間に３００文字目安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・見返しができない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・人によって伝え方が変わる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・観客がメモしない前提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（審査員はメモする）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0F26BE-51C1-B7EA-EF0A-A0A17FBEE6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レポート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・文字メイン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一分間に５００～７００文字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・見返し可能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・ルールがあり、伝え方に差が　　　　　　出ない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・メモがなくても内容がわかる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D909C33-0FD8-54AE-73C7-0B39DA69053A}"/>
              </a:ext>
            </a:extLst>
          </p:cNvPr>
          <p:cNvSpPr/>
          <p:nvPr/>
        </p:nvSpPr>
        <p:spPr>
          <a:xfrm>
            <a:off x="1061884" y="5506065"/>
            <a:ext cx="10137058" cy="1325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誰が見聞きしても内容が伝わる</a:t>
            </a:r>
          </a:p>
        </p:txBody>
      </p:sp>
    </p:spTree>
    <p:extLst>
      <p:ext uri="{BB962C8B-B14F-4D97-AF65-F5344CB8AC3E}">
        <p14:creationId xmlns:p14="http://schemas.microsoft.com/office/powerpoint/2010/main" val="3985807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FCAB7C-BD7A-C72C-039B-E30EBDB1C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358" y="1504771"/>
            <a:ext cx="8453284" cy="33327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000" dirty="0"/>
              <a:t>実は</a:t>
            </a:r>
            <a:endParaRPr kumimoji="1" lang="en-US" altLang="ja-JP" sz="4000" dirty="0"/>
          </a:p>
          <a:p>
            <a:pPr marL="0" indent="0" algn="ctr">
              <a:buNone/>
            </a:pPr>
            <a:r>
              <a:rPr kumimoji="1" lang="ja-JP" altLang="en-US" sz="4000" dirty="0">
                <a:highlight>
                  <a:srgbClr val="FFFF00"/>
                </a:highlight>
              </a:rPr>
              <a:t>「人間の脳は</a:t>
            </a:r>
            <a:r>
              <a:rPr kumimoji="1" lang="en-US" altLang="ja-JP" sz="4000" dirty="0">
                <a:highlight>
                  <a:srgbClr val="FFFF00"/>
                </a:highlight>
              </a:rPr>
              <a:t>±</a:t>
            </a:r>
            <a:r>
              <a:rPr kumimoji="1" lang="ja-JP" altLang="en-US" sz="4000" dirty="0">
                <a:highlight>
                  <a:srgbClr val="FFFF00"/>
                </a:highlight>
              </a:rPr>
              <a:t>４しか」</a:t>
            </a:r>
            <a:endParaRPr kumimoji="1" lang="en-US" altLang="ja-JP" sz="4000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kumimoji="1" lang="ja-JP" altLang="en-US" sz="4000" dirty="0">
                <a:highlight>
                  <a:srgbClr val="FFFF00"/>
                </a:highlight>
              </a:rPr>
              <a:t>覚えられない</a:t>
            </a:r>
            <a:endParaRPr kumimoji="1" lang="en-US" altLang="ja-JP" sz="4000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ja-JP" altLang="en-US" sz="4000" dirty="0"/>
              <a:t>↓</a:t>
            </a:r>
            <a:endParaRPr lang="en-US" altLang="ja-JP" sz="4000" dirty="0"/>
          </a:p>
          <a:p>
            <a:pPr marL="0" indent="0" algn="ctr">
              <a:buNone/>
            </a:pPr>
            <a:r>
              <a:rPr kumimoji="1" lang="ja-JP" altLang="en-US" sz="4000" dirty="0">
                <a:highlight>
                  <a:srgbClr val="00FFFF"/>
                </a:highlight>
              </a:rPr>
              <a:t>データは最大三つまで</a:t>
            </a:r>
          </a:p>
        </p:txBody>
      </p:sp>
    </p:spTree>
    <p:extLst>
      <p:ext uri="{BB962C8B-B14F-4D97-AF65-F5344CB8AC3E}">
        <p14:creationId xmlns:p14="http://schemas.microsoft.com/office/powerpoint/2010/main" val="717170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2ECD40-13A1-C92C-4CBA-1155B31F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実践「購買のパン」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3D374-B2A8-2CC3-7F98-B23D9B531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340535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8A2A2-4012-5B67-E894-044617E7E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9C70B0-D0D4-6054-074F-EBA1341287CF}"/>
              </a:ext>
            </a:extLst>
          </p:cNvPr>
          <p:cNvSpPr/>
          <p:nvPr/>
        </p:nvSpPr>
        <p:spPr>
          <a:xfrm>
            <a:off x="543232" y="365123"/>
            <a:ext cx="5257800" cy="30638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購買のパンについて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・おいしいので皆に魅力を知ってほしい</a:t>
            </a:r>
            <a:endParaRPr kumimoji="1" lang="en-US" altLang="ja-JP" sz="40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AE8AF5-D19F-244F-B3FB-BD5451E565B1}"/>
              </a:ext>
            </a:extLst>
          </p:cNvPr>
          <p:cNvSpPr/>
          <p:nvPr/>
        </p:nvSpPr>
        <p:spPr>
          <a:xfrm>
            <a:off x="5948516" y="365122"/>
            <a:ext cx="5257800" cy="30638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テーマのいいところ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・種類が豊富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・大人気</a:t>
            </a:r>
            <a:endParaRPr kumimoji="1" lang="en-US" altLang="ja-JP" sz="4000" dirty="0"/>
          </a:p>
          <a:p>
            <a:pPr algn="ctr"/>
            <a:r>
              <a:rPr lang="ja-JP" altLang="en-US" sz="4000" dirty="0"/>
              <a:t>（　　　　　　）</a:t>
            </a:r>
            <a:endParaRPr lang="en-US" altLang="ja-JP" sz="40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7CE804-8DAF-A23B-F363-F4736C0F3464}"/>
              </a:ext>
            </a:extLst>
          </p:cNvPr>
          <p:cNvSpPr/>
          <p:nvPr/>
        </p:nvSpPr>
        <p:spPr>
          <a:xfrm>
            <a:off x="543232" y="3563935"/>
            <a:ext cx="5257800" cy="3063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テーマの悪いところ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・人気過ぎて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買えない日もある</a:t>
            </a:r>
            <a:endParaRPr kumimoji="1" lang="en-US" altLang="ja-JP" sz="4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49B9C6D-1626-0512-919F-2FB93082F7C9}"/>
              </a:ext>
            </a:extLst>
          </p:cNvPr>
          <p:cNvSpPr/>
          <p:nvPr/>
        </p:nvSpPr>
        <p:spPr>
          <a:xfrm>
            <a:off x="5948516" y="3563934"/>
            <a:ext cx="5257800" cy="30638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結論</a:t>
            </a:r>
            <a:endParaRPr lang="en-US" altLang="ja-JP" sz="4000" dirty="0"/>
          </a:p>
          <a:p>
            <a:pPr algn="ctr"/>
            <a:r>
              <a:rPr kumimoji="1" lang="ja-JP" altLang="en-US" sz="4000" dirty="0"/>
              <a:t>・皆に実際に食べて　ほしい</a:t>
            </a:r>
            <a:endParaRPr kumimoji="1" lang="en-US" altLang="ja-JP" sz="4000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7ACECCF-4E1A-7614-182C-A468B8EDE861}"/>
              </a:ext>
            </a:extLst>
          </p:cNvPr>
          <p:cNvSpPr/>
          <p:nvPr/>
        </p:nvSpPr>
        <p:spPr>
          <a:xfrm>
            <a:off x="5319252" y="1690688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5A43D3D4-C447-1B48-AA8F-38AE5BF5196A}"/>
              </a:ext>
            </a:extLst>
          </p:cNvPr>
          <p:cNvSpPr/>
          <p:nvPr/>
        </p:nvSpPr>
        <p:spPr>
          <a:xfrm rot="7757911">
            <a:off x="5275007" y="313438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3F063A3A-A6C3-0368-F205-D9F74BA077FB}"/>
              </a:ext>
            </a:extLst>
          </p:cNvPr>
          <p:cNvSpPr/>
          <p:nvPr/>
        </p:nvSpPr>
        <p:spPr>
          <a:xfrm>
            <a:off x="5112774" y="4758003"/>
            <a:ext cx="1199535" cy="629725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543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03767-9BF9-FA10-98CE-A646813A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プレゼンのルール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A2BBE6-1E0F-8D13-2943-79454171F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誹謗中傷につながる言葉は禁止</a:t>
            </a:r>
            <a:endParaRPr kumimoji="1" lang="en-US" altLang="ja-JP" dirty="0"/>
          </a:p>
          <a:p>
            <a:r>
              <a:rPr kumimoji="1" lang="ja-JP" altLang="en-US" dirty="0"/>
              <a:t>発表中は傾聴</a:t>
            </a:r>
            <a:endParaRPr kumimoji="1" lang="en-US" altLang="ja-JP" dirty="0"/>
          </a:p>
          <a:p>
            <a:r>
              <a:rPr lang="ja-JP" altLang="en-US" dirty="0"/>
              <a:t>質疑応答はなし</a:t>
            </a:r>
            <a:endParaRPr lang="en-US" altLang="ja-JP" dirty="0"/>
          </a:p>
          <a:p>
            <a:r>
              <a:rPr kumimoji="1" lang="ja-JP" altLang="en-US" dirty="0"/>
              <a:t>発表時間は一人２分</a:t>
            </a:r>
            <a:endParaRPr kumimoji="1" lang="en-US" altLang="ja-JP" dirty="0"/>
          </a:p>
          <a:p>
            <a:r>
              <a:rPr lang="ja-JP" altLang="en-US" dirty="0"/>
              <a:t>最初の人から時計回りで行う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6887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5A1C5-5CA7-6EFA-0515-87E39312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班の人の</a:t>
            </a:r>
            <a:r>
              <a:rPr kumimoji="1" lang="ja-JP" altLang="en-US" dirty="0"/>
              <a:t>良かったところ</a:t>
            </a:r>
          </a:p>
        </p:txBody>
      </p:sp>
    </p:spTree>
    <p:extLst>
      <p:ext uri="{BB962C8B-B14F-4D97-AF65-F5344CB8AC3E}">
        <p14:creationId xmlns:p14="http://schemas.microsoft.com/office/powerpoint/2010/main" val="179948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766D3-3B8C-B14A-7110-F77A64985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38E2C2-5DF7-D7F4-6177-F099F1DE1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プレゼントとは何か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DBD05-98DB-A5C1-85A9-C32583BE1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9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『</a:t>
            </a:r>
            <a:r>
              <a:rPr lang="en-US" altLang="ja-JP" sz="96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Present』</a:t>
            </a:r>
            <a:r>
              <a:rPr lang="en-US" altLang="ja-JP" sz="9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ation</a:t>
            </a:r>
            <a:endParaRPr lang="en-US" altLang="ja-JP" sz="9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ja-JP" altLang="en-US" sz="9600" dirty="0"/>
              <a:t>↓</a:t>
            </a:r>
            <a:endParaRPr lang="en-US" altLang="ja-JP" sz="9600" dirty="0"/>
          </a:p>
          <a:p>
            <a:pPr marL="0" indent="0" algn="ctr">
              <a:buNone/>
            </a:pPr>
            <a:r>
              <a:rPr kumimoji="1" lang="ja-JP" altLang="en-US" sz="4400" dirty="0"/>
              <a:t>相手（聞き手）の事を中心に考え</a:t>
            </a:r>
            <a:endParaRPr kumimoji="1" lang="en-US" altLang="ja-JP" sz="4400" dirty="0"/>
          </a:p>
          <a:p>
            <a:pPr marL="0" indent="0" algn="ctr">
              <a:buNone/>
            </a:pPr>
            <a:r>
              <a:rPr lang="ja-JP" altLang="en-US" sz="4400" dirty="0"/>
              <a:t>物事を伝える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2582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C3B2AF06-8D01-0075-7388-BA291AE3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考えてみよう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D15DF615-DD5F-E01E-F0A7-04092D522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626" y="1553037"/>
            <a:ext cx="5181600" cy="4939838"/>
          </a:xfrm>
          <a:ln w="76200"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良いプレゼン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15D65E3F-56D7-6CD0-600D-599F2699D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775" y="1533833"/>
            <a:ext cx="5181600" cy="4959042"/>
          </a:xfrm>
          <a:noFill/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ダメなプレゼン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dirty="0"/>
              <a:t>・一方通行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・文字しかないスライド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・同じことを繰り返す（文章）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・時間オーバー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6DE115-FB9E-C6FC-6453-3CA92ACF956D}"/>
              </a:ext>
            </a:extLst>
          </p:cNvPr>
          <p:cNvSpPr txBox="1"/>
          <p:nvPr/>
        </p:nvSpPr>
        <p:spPr>
          <a:xfrm>
            <a:off x="754625" y="2182762"/>
            <a:ext cx="54298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・見やすいスライド</a:t>
            </a:r>
            <a:endParaRPr lang="en-US" altLang="ja-JP" sz="2800" dirty="0"/>
          </a:p>
          <a:p>
            <a:r>
              <a:rPr lang="ja-JP" altLang="en-US" sz="2800" dirty="0"/>
              <a:t>・聞きやすい声 </a:t>
            </a:r>
            <a:endParaRPr lang="en-US" altLang="ja-JP" sz="2800" dirty="0"/>
          </a:p>
          <a:p>
            <a:r>
              <a:rPr lang="ja-JP" altLang="en-US" sz="2800" dirty="0"/>
              <a:t>・ジェスチャー </a:t>
            </a:r>
            <a:endParaRPr lang="en-US" altLang="ja-JP" sz="2800" dirty="0"/>
          </a:p>
          <a:p>
            <a:r>
              <a:rPr lang="ja-JP" altLang="en-US" sz="2800" dirty="0"/>
              <a:t>・抑揚がある</a:t>
            </a:r>
            <a:endParaRPr lang="en-US" altLang="ja-JP" sz="2800" dirty="0"/>
          </a:p>
          <a:p>
            <a:r>
              <a:rPr lang="ja-JP" altLang="en-US" sz="2800" dirty="0"/>
              <a:t>・言いたいことが端的</a:t>
            </a:r>
            <a:endParaRPr lang="en-US" altLang="ja-JP" sz="2800" dirty="0"/>
          </a:p>
          <a:p>
            <a:r>
              <a:rPr lang="ja-JP" altLang="en-US" sz="2800" dirty="0"/>
              <a:t>・同じことを繰り返す （短く）</a:t>
            </a:r>
            <a:endParaRPr lang="en-US" altLang="ja-JP" sz="2800" dirty="0"/>
          </a:p>
          <a:p>
            <a:r>
              <a:rPr lang="ja-JP" altLang="en-US" sz="2800" dirty="0"/>
              <a:t>・笑い要素がある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009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809E31-A9E9-59D5-BE8A-B0705404D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9844"/>
            <a:ext cx="10515600" cy="1738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highlight>
                  <a:srgbClr val="00FFFF"/>
                </a:highlight>
              </a:rPr>
              <a:t>上手く話せる</a:t>
            </a:r>
            <a:r>
              <a:rPr lang="ja-JP" altLang="en-US" sz="5400" dirty="0"/>
              <a:t>よりも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>
                <a:highlight>
                  <a:srgbClr val="FFFF00"/>
                </a:highlight>
              </a:rPr>
              <a:t>熱量</a:t>
            </a:r>
            <a:r>
              <a:rPr lang="ja-JP" altLang="en-US" sz="5400" dirty="0"/>
              <a:t>が大事！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403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07CEA1-1306-CBD1-763C-2A76E230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本日のテーマ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AA97B2-0D22-E6B7-1C9F-B7B399962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997" y="2296267"/>
            <a:ext cx="7942006" cy="22654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7200" dirty="0"/>
              <a:t>プレゼンにおける</a:t>
            </a:r>
            <a:endParaRPr kumimoji="1" lang="en-US" altLang="ja-JP" sz="7200" dirty="0"/>
          </a:p>
          <a:p>
            <a:pPr marL="0" indent="0" algn="ctr">
              <a:buNone/>
            </a:pPr>
            <a:r>
              <a:rPr lang="ja-JP" altLang="en-US" sz="7200" dirty="0"/>
              <a:t>話の筋道</a:t>
            </a:r>
            <a:endParaRPr kumimoji="1"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11079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8D81C0-BB69-8F83-9D67-85CB8DB20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491" y="2700583"/>
            <a:ext cx="7883013" cy="1080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600" dirty="0">
                <a:solidFill>
                  <a:srgbClr val="FF0000"/>
                </a:solidFill>
              </a:rPr>
              <a:t>プレゼン</a:t>
            </a:r>
            <a:r>
              <a:rPr kumimoji="1" lang="ja-JP" altLang="en-US" sz="6600" dirty="0"/>
              <a:t>＝</a:t>
            </a:r>
            <a:r>
              <a:rPr kumimoji="1" lang="ja-JP" altLang="en-US" sz="6600" dirty="0">
                <a:solidFill>
                  <a:schemeClr val="accent1"/>
                </a:solidFill>
              </a:rPr>
              <a:t>レポート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A48F959-E47D-30BD-54A9-849EBF7126BF}"/>
              </a:ext>
            </a:extLst>
          </p:cNvPr>
          <p:cNvCxnSpPr/>
          <p:nvPr/>
        </p:nvCxnSpPr>
        <p:spPr>
          <a:xfrm>
            <a:off x="5712542" y="2700583"/>
            <a:ext cx="560439" cy="727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38B55B-B208-6696-A80B-766825B607AE}"/>
              </a:ext>
            </a:extLst>
          </p:cNvPr>
          <p:cNvSpPr txBox="1"/>
          <p:nvPr/>
        </p:nvSpPr>
        <p:spPr>
          <a:xfrm>
            <a:off x="3451119" y="3961530"/>
            <a:ext cx="52897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プレゼン</a:t>
            </a:r>
            <a:r>
              <a:rPr kumimoji="1" lang="en-US" altLang="ja-JP" sz="4000" dirty="0"/>
              <a:t>…</a:t>
            </a:r>
            <a:r>
              <a:rPr kumimoji="1" lang="ja-JP" altLang="en-US" sz="4000" dirty="0">
                <a:solidFill>
                  <a:srgbClr val="FF0000"/>
                </a:solidFill>
              </a:rPr>
              <a:t>話</a:t>
            </a:r>
            <a:r>
              <a:rPr kumimoji="1" lang="ja-JP" altLang="en-US" sz="4000" dirty="0"/>
              <a:t>メイン</a:t>
            </a:r>
            <a:endParaRPr kumimoji="1" lang="en-US" altLang="ja-JP" sz="4000" dirty="0"/>
          </a:p>
          <a:p>
            <a:r>
              <a:rPr kumimoji="1" lang="ja-JP" altLang="en-US" sz="4000" dirty="0"/>
              <a:t>レポート</a:t>
            </a:r>
            <a:r>
              <a:rPr kumimoji="1" lang="en-US" altLang="ja-JP" sz="4000" dirty="0"/>
              <a:t>…</a:t>
            </a:r>
            <a:r>
              <a:rPr kumimoji="1" lang="ja-JP" altLang="en-US" sz="4000" dirty="0">
                <a:solidFill>
                  <a:schemeClr val="accent1"/>
                </a:solidFill>
              </a:rPr>
              <a:t>文字</a:t>
            </a:r>
            <a:r>
              <a:rPr kumimoji="1" lang="ja-JP" altLang="en-US" sz="4000" dirty="0"/>
              <a:t>メイン</a:t>
            </a:r>
          </a:p>
        </p:txBody>
      </p:sp>
    </p:spTree>
    <p:extLst>
      <p:ext uri="{BB962C8B-B14F-4D97-AF65-F5344CB8AC3E}">
        <p14:creationId xmlns:p14="http://schemas.microsoft.com/office/powerpoint/2010/main" val="362240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3F68B1-C491-91BB-FE49-65C07AD1C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読んでみよう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7049D8-8275-6DE5-4C47-CA52A4453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409" y="1864954"/>
            <a:ext cx="10921181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米国各地のエリート大学の教授らによれば、本を丸ごと読むよう課題を出されると、学生たちは圧倒されてしまうという。</a:t>
            </a:r>
            <a:endParaRPr lang="en-US" altLang="ja-JP" b="0" i="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これは、アトランティック誌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月号の記事に書かれていることだ。</a:t>
            </a:r>
            <a:endParaRPr lang="en-US" altLang="ja-JP" b="0" i="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プリンストン大学のある歴史学の教授は、自分が受け持つ新入生の学生は「かつての学生より語彙の幅が狭く、言語理解力が低い状態で入学してくる」と述べた。</a:t>
            </a:r>
            <a:endParaRPr lang="en-US" altLang="ja-JP" b="0" i="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また、バージニア大学のある中国文学の教授は、「自分の学生たちは、理解できない概念に直面すると、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思考停止してしまう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のが見てとれる」とのことだ。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4760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4C70758-CEAD-3AB1-3E33-6448E161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プレゼンとレポートの比較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3A4BA98-D01D-3569-4098-BE491E082D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プレゼン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・話メイン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一分間に３００文字目安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・見返しができない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・人によって伝え方が変わる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・観客がメモしない前提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（審査員はメモする）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A874B6-2696-E6CC-F6E2-76BB379035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レポート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・文字メイン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一分間に５００～７００文字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・見返し可能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・ルールがあり、伝え方に差が　　　　　　出ない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・メモがなくても内容がわかる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F6E451F-1A0F-68B9-9A06-C500E8AF35C0}"/>
              </a:ext>
            </a:extLst>
          </p:cNvPr>
          <p:cNvSpPr/>
          <p:nvPr/>
        </p:nvSpPr>
        <p:spPr>
          <a:xfrm>
            <a:off x="1061884" y="5506065"/>
            <a:ext cx="10137058" cy="1325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誰が見聞きしても内容が伝わる</a:t>
            </a:r>
          </a:p>
        </p:txBody>
      </p:sp>
    </p:spTree>
    <p:extLst>
      <p:ext uri="{BB962C8B-B14F-4D97-AF65-F5344CB8AC3E}">
        <p14:creationId xmlns:p14="http://schemas.microsoft.com/office/powerpoint/2010/main" val="181246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693</Words>
  <Application>Microsoft Office PowerPoint</Application>
  <PresentationFormat>ワイド画面</PresentationFormat>
  <Paragraphs>150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0" baseType="lpstr">
      <vt:lpstr>メイリオ</vt:lpstr>
      <vt:lpstr>游ゴシック</vt:lpstr>
      <vt:lpstr>游ゴシック Light</vt:lpstr>
      <vt:lpstr>Arial</vt:lpstr>
      <vt:lpstr>Office テーマ</vt:lpstr>
      <vt:lpstr>プレゼン道場 第二回</vt:lpstr>
      <vt:lpstr>PowerPoint プレゼンテーション</vt:lpstr>
      <vt:lpstr>プレゼントとは何か</vt:lpstr>
      <vt:lpstr>考えてみよう</vt:lpstr>
      <vt:lpstr>PowerPoint プレゼンテーション</vt:lpstr>
      <vt:lpstr>本日のテーマ</vt:lpstr>
      <vt:lpstr>PowerPoint プレゼンテーション</vt:lpstr>
      <vt:lpstr>読んでみよう</vt:lpstr>
      <vt:lpstr>プレゼンとレポートの比較</vt:lpstr>
      <vt:lpstr>プレゼンで意識してほしいまとめ方</vt:lpstr>
      <vt:lpstr>起承転結とは　新明説漢文より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例</vt:lpstr>
      <vt:lpstr>PowerPoint プレゼンテーション</vt:lpstr>
      <vt:lpstr>プレゼンとレポートの比較</vt:lpstr>
      <vt:lpstr>PowerPoint プレゼンテーション</vt:lpstr>
      <vt:lpstr>実践「購買のパン」</vt:lpstr>
      <vt:lpstr>PowerPoint プレゼンテーション</vt:lpstr>
      <vt:lpstr>プレゼンのルール</vt:lpstr>
      <vt:lpstr>班の人の良かったところ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新奈 丸山</dc:creator>
  <cp:lastModifiedBy>職員291</cp:lastModifiedBy>
  <cp:revision>2</cp:revision>
  <dcterms:created xsi:type="dcterms:W3CDTF">2025-05-16T13:03:51Z</dcterms:created>
  <dcterms:modified xsi:type="dcterms:W3CDTF">2025-05-21T08:28:34Z</dcterms:modified>
</cp:coreProperties>
</file>