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2" r:id="rId3"/>
    <p:sldId id="273" r:id="rId4"/>
    <p:sldId id="274" r:id="rId5"/>
    <p:sldId id="278" r:id="rId6"/>
    <p:sldId id="260" r:id="rId7"/>
    <p:sldId id="261" r:id="rId8"/>
    <p:sldId id="262" r:id="rId9"/>
    <p:sldId id="263" r:id="rId10"/>
    <p:sldId id="264" r:id="rId11"/>
    <p:sldId id="265" r:id="rId12"/>
    <p:sldId id="267" r:id="rId13"/>
    <p:sldId id="266" r:id="rId14"/>
    <p:sldId id="268" r:id="rId15"/>
    <p:sldId id="269" r:id="rId16"/>
    <p:sldId id="270" r:id="rId17"/>
    <p:sldId id="271" r:id="rId18"/>
    <p:sldId id="275" r:id="rId19"/>
    <p:sldId id="276" r:id="rId20"/>
    <p:sldId id="277" r:id="rId21"/>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0" d="100"/>
          <a:sy n="110" d="100"/>
        </p:scale>
        <p:origin x="630"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55F1F1F-994C-4550-92F6-6EF889C6CC92}"/>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44962876-B926-4EAA-B6B9-B953E39DC2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2BE8B582-BEBF-4A31-A20F-E5EC9F146C27}"/>
              </a:ext>
            </a:extLst>
          </p:cNvPr>
          <p:cNvSpPr>
            <a:spLocks noGrp="1"/>
          </p:cNvSpPr>
          <p:nvPr>
            <p:ph type="dt" sz="half" idx="10"/>
          </p:nvPr>
        </p:nvSpPr>
        <p:spPr/>
        <p:txBody>
          <a:bodyPr/>
          <a:lstStyle/>
          <a:p>
            <a:fld id="{7C7EDF4D-55E2-4D23-BD07-DE7D4DD74784}" type="datetimeFigureOut">
              <a:rPr kumimoji="1" lang="ja-JP" altLang="en-US" smtClean="0"/>
              <a:t>2025/5/20</a:t>
            </a:fld>
            <a:endParaRPr kumimoji="1" lang="ja-JP" altLang="en-US"/>
          </a:p>
        </p:txBody>
      </p:sp>
      <p:sp>
        <p:nvSpPr>
          <p:cNvPr id="5" name="フッター プレースホルダー 4">
            <a:extLst>
              <a:ext uri="{FF2B5EF4-FFF2-40B4-BE49-F238E27FC236}">
                <a16:creationId xmlns:a16="http://schemas.microsoft.com/office/drawing/2014/main" id="{8DB738D3-760E-45B0-81BD-030EFC6BEF1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3DAB48F-3632-488E-A683-5478E1E1EF8E}"/>
              </a:ext>
            </a:extLst>
          </p:cNvPr>
          <p:cNvSpPr>
            <a:spLocks noGrp="1"/>
          </p:cNvSpPr>
          <p:nvPr>
            <p:ph type="sldNum" sz="quarter" idx="12"/>
          </p:nvPr>
        </p:nvSpPr>
        <p:spPr/>
        <p:txBody>
          <a:bodyPr/>
          <a:lstStyle/>
          <a:p>
            <a:fld id="{E14C7F55-E278-4104-810B-2630E393601B}" type="slidenum">
              <a:rPr kumimoji="1" lang="ja-JP" altLang="en-US" smtClean="0"/>
              <a:t>‹#›</a:t>
            </a:fld>
            <a:endParaRPr kumimoji="1" lang="ja-JP" altLang="en-US"/>
          </a:p>
        </p:txBody>
      </p:sp>
    </p:spTree>
    <p:extLst>
      <p:ext uri="{BB962C8B-B14F-4D97-AF65-F5344CB8AC3E}">
        <p14:creationId xmlns:p14="http://schemas.microsoft.com/office/powerpoint/2010/main" val="3441962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8B4BD9-573C-445D-BC54-C3844F1E1BA9}"/>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6A48F629-2F45-436D-A86F-DB66F5ADD99C}"/>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C8D2E97-0ECF-4584-A679-F0B656105F4B}"/>
              </a:ext>
            </a:extLst>
          </p:cNvPr>
          <p:cNvSpPr>
            <a:spLocks noGrp="1"/>
          </p:cNvSpPr>
          <p:nvPr>
            <p:ph type="dt" sz="half" idx="10"/>
          </p:nvPr>
        </p:nvSpPr>
        <p:spPr/>
        <p:txBody>
          <a:bodyPr/>
          <a:lstStyle/>
          <a:p>
            <a:fld id="{7C7EDF4D-55E2-4D23-BD07-DE7D4DD74784}" type="datetimeFigureOut">
              <a:rPr kumimoji="1" lang="ja-JP" altLang="en-US" smtClean="0"/>
              <a:t>2025/5/20</a:t>
            </a:fld>
            <a:endParaRPr kumimoji="1" lang="ja-JP" altLang="en-US"/>
          </a:p>
        </p:txBody>
      </p:sp>
      <p:sp>
        <p:nvSpPr>
          <p:cNvPr id="5" name="フッター プレースホルダー 4">
            <a:extLst>
              <a:ext uri="{FF2B5EF4-FFF2-40B4-BE49-F238E27FC236}">
                <a16:creationId xmlns:a16="http://schemas.microsoft.com/office/drawing/2014/main" id="{41546210-32BB-4628-B0DB-1DE2A59B294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B60F98B-6B3B-4E2A-A702-E5C57A5FC665}"/>
              </a:ext>
            </a:extLst>
          </p:cNvPr>
          <p:cNvSpPr>
            <a:spLocks noGrp="1"/>
          </p:cNvSpPr>
          <p:nvPr>
            <p:ph type="sldNum" sz="quarter" idx="12"/>
          </p:nvPr>
        </p:nvSpPr>
        <p:spPr/>
        <p:txBody>
          <a:bodyPr/>
          <a:lstStyle/>
          <a:p>
            <a:fld id="{E14C7F55-E278-4104-810B-2630E393601B}" type="slidenum">
              <a:rPr kumimoji="1" lang="ja-JP" altLang="en-US" smtClean="0"/>
              <a:t>‹#›</a:t>
            </a:fld>
            <a:endParaRPr kumimoji="1" lang="ja-JP" altLang="en-US"/>
          </a:p>
        </p:txBody>
      </p:sp>
    </p:spTree>
    <p:extLst>
      <p:ext uri="{BB962C8B-B14F-4D97-AF65-F5344CB8AC3E}">
        <p14:creationId xmlns:p14="http://schemas.microsoft.com/office/powerpoint/2010/main" val="25215452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45FC6EA0-C406-43A0-8AD7-9BD20EB57015}"/>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0600B081-03D3-4D96-AC1B-5165364E5233}"/>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956C368-B65B-4711-9D17-B524A72338E8}"/>
              </a:ext>
            </a:extLst>
          </p:cNvPr>
          <p:cNvSpPr>
            <a:spLocks noGrp="1"/>
          </p:cNvSpPr>
          <p:nvPr>
            <p:ph type="dt" sz="half" idx="10"/>
          </p:nvPr>
        </p:nvSpPr>
        <p:spPr/>
        <p:txBody>
          <a:bodyPr/>
          <a:lstStyle/>
          <a:p>
            <a:fld id="{7C7EDF4D-55E2-4D23-BD07-DE7D4DD74784}" type="datetimeFigureOut">
              <a:rPr kumimoji="1" lang="ja-JP" altLang="en-US" smtClean="0"/>
              <a:t>2025/5/20</a:t>
            </a:fld>
            <a:endParaRPr kumimoji="1" lang="ja-JP" altLang="en-US"/>
          </a:p>
        </p:txBody>
      </p:sp>
      <p:sp>
        <p:nvSpPr>
          <p:cNvPr id="5" name="フッター プレースホルダー 4">
            <a:extLst>
              <a:ext uri="{FF2B5EF4-FFF2-40B4-BE49-F238E27FC236}">
                <a16:creationId xmlns:a16="http://schemas.microsoft.com/office/drawing/2014/main" id="{D475A2AB-C623-410E-B0ED-C35C6736535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7C4A3B8-E934-423D-874E-46250E5B5F3C}"/>
              </a:ext>
            </a:extLst>
          </p:cNvPr>
          <p:cNvSpPr>
            <a:spLocks noGrp="1"/>
          </p:cNvSpPr>
          <p:nvPr>
            <p:ph type="sldNum" sz="quarter" idx="12"/>
          </p:nvPr>
        </p:nvSpPr>
        <p:spPr/>
        <p:txBody>
          <a:bodyPr/>
          <a:lstStyle/>
          <a:p>
            <a:fld id="{E14C7F55-E278-4104-810B-2630E393601B}" type="slidenum">
              <a:rPr kumimoji="1" lang="ja-JP" altLang="en-US" smtClean="0"/>
              <a:t>‹#›</a:t>
            </a:fld>
            <a:endParaRPr kumimoji="1" lang="ja-JP" altLang="en-US"/>
          </a:p>
        </p:txBody>
      </p:sp>
    </p:spTree>
    <p:extLst>
      <p:ext uri="{BB962C8B-B14F-4D97-AF65-F5344CB8AC3E}">
        <p14:creationId xmlns:p14="http://schemas.microsoft.com/office/powerpoint/2010/main" val="4159604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30D8FCF-D089-4565-B148-0A1AFE4302CF}"/>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135AD4EB-51BB-43A8-B520-8EA9546D54B3}"/>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8FB93FE4-ABC2-4BE0-BE02-3D4B9372448F}"/>
              </a:ext>
            </a:extLst>
          </p:cNvPr>
          <p:cNvSpPr>
            <a:spLocks noGrp="1"/>
          </p:cNvSpPr>
          <p:nvPr>
            <p:ph type="dt" sz="half" idx="10"/>
          </p:nvPr>
        </p:nvSpPr>
        <p:spPr/>
        <p:txBody>
          <a:bodyPr/>
          <a:lstStyle/>
          <a:p>
            <a:fld id="{7C7EDF4D-55E2-4D23-BD07-DE7D4DD74784}" type="datetimeFigureOut">
              <a:rPr kumimoji="1" lang="ja-JP" altLang="en-US" smtClean="0"/>
              <a:t>2025/5/20</a:t>
            </a:fld>
            <a:endParaRPr kumimoji="1" lang="ja-JP" altLang="en-US"/>
          </a:p>
        </p:txBody>
      </p:sp>
      <p:sp>
        <p:nvSpPr>
          <p:cNvPr id="5" name="フッター プレースホルダー 4">
            <a:extLst>
              <a:ext uri="{FF2B5EF4-FFF2-40B4-BE49-F238E27FC236}">
                <a16:creationId xmlns:a16="http://schemas.microsoft.com/office/drawing/2014/main" id="{9D06BE5F-07F9-42F4-8250-65DB6475F95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B30AABB-38FF-4B54-A845-ABB39B54F30B}"/>
              </a:ext>
            </a:extLst>
          </p:cNvPr>
          <p:cNvSpPr>
            <a:spLocks noGrp="1"/>
          </p:cNvSpPr>
          <p:nvPr>
            <p:ph type="sldNum" sz="quarter" idx="12"/>
          </p:nvPr>
        </p:nvSpPr>
        <p:spPr/>
        <p:txBody>
          <a:bodyPr/>
          <a:lstStyle/>
          <a:p>
            <a:fld id="{E14C7F55-E278-4104-810B-2630E393601B}" type="slidenum">
              <a:rPr kumimoji="1" lang="ja-JP" altLang="en-US" smtClean="0"/>
              <a:t>‹#›</a:t>
            </a:fld>
            <a:endParaRPr kumimoji="1" lang="ja-JP" altLang="en-US"/>
          </a:p>
        </p:txBody>
      </p:sp>
    </p:spTree>
    <p:extLst>
      <p:ext uri="{BB962C8B-B14F-4D97-AF65-F5344CB8AC3E}">
        <p14:creationId xmlns:p14="http://schemas.microsoft.com/office/powerpoint/2010/main" val="41551727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0406AA4-DE00-4676-A75B-9510A445BA38}"/>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BBC4555-6866-4960-BFB1-8B1AF4CB99B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2733775C-4A85-4B66-94B1-4577EBC66B26}"/>
              </a:ext>
            </a:extLst>
          </p:cNvPr>
          <p:cNvSpPr>
            <a:spLocks noGrp="1"/>
          </p:cNvSpPr>
          <p:nvPr>
            <p:ph type="dt" sz="half" idx="10"/>
          </p:nvPr>
        </p:nvSpPr>
        <p:spPr/>
        <p:txBody>
          <a:bodyPr/>
          <a:lstStyle/>
          <a:p>
            <a:fld id="{7C7EDF4D-55E2-4D23-BD07-DE7D4DD74784}" type="datetimeFigureOut">
              <a:rPr kumimoji="1" lang="ja-JP" altLang="en-US" smtClean="0"/>
              <a:t>2025/5/20</a:t>
            </a:fld>
            <a:endParaRPr kumimoji="1" lang="ja-JP" altLang="en-US"/>
          </a:p>
        </p:txBody>
      </p:sp>
      <p:sp>
        <p:nvSpPr>
          <p:cNvPr id="5" name="フッター プレースホルダー 4">
            <a:extLst>
              <a:ext uri="{FF2B5EF4-FFF2-40B4-BE49-F238E27FC236}">
                <a16:creationId xmlns:a16="http://schemas.microsoft.com/office/drawing/2014/main" id="{39854C75-CE4B-4BFA-AA8B-C0196F72E1F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641B702-C545-4BFE-96C3-4D5E40FCAAE7}"/>
              </a:ext>
            </a:extLst>
          </p:cNvPr>
          <p:cNvSpPr>
            <a:spLocks noGrp="1"/>
          </p:cNvSpPr>
          <p:nvPr>
            <p:ph type="sldNum" sz="quarter" idx="12"/>
          </p:nvPr>
        </p:nvSpPr>
        <p:spPr/>
        <p:txBody>
          <a:bodyPr/>
          <a:lstStyle/>
          <a:p>
            <a:fld id="{E14C7F55-E278-4104-810B-2630E393601B}" type="slidenum">
              <a:rPr kumimoji="1" lang="ja-JP" altLang="en-US" smtClean="0"/>
              <a:t>‹#›</a:t>
            </a:fld>
            <a:endParaRPr kumimoji="1" lang="ja-JP" altLang="en-US"/>
          </a:p>
        </p:txBody>
      </p:sp>
    </p:spTree>
    <p:extLst>
      <p:ext uri="{BB962C8B-B14F-4D97-AF65-F5344CB8AC3E}">
        <p14:creationId xmlns:p14="http://schemas.microsoft.com/office/powerpoint/2010/main" val="4037453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A229706-5623-455C-915F-B520E4031461}"/>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2D0F610-5C44-4ABA-A89E-8ABF3945631F}"/>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7EC4350C-C986-4DD5-806A-20BE3D3B85E3}"/>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2E03560D-BD49-472A-8F5B-8420220574C6}"/>
              </a:ext>
            </a:extLst>
          </p:cNvPr>
          <p:cNvSpPr>
            <a:spLocks noGrp="1"/>
          </p:cNvSpPr>
          <p:nvPr>
            <p:ph type="dt" sz="half" idx="10"/>
          </p:nvPr>
        </p:nvSpPr>
        <p:spPr/>
        <p:txBody>
          <a:bodyPr/>
          <a:lstStyle/>
          <a:p>
            <a:fld id="{7C7EDF4D-55E2-4D23-BD07-DE7D4DD74784}" type="datetimeFigureOut">
              <a:rPr kumimoji="1" lang="ja-JP" altLang="en-US" smtClean="0"/>
              <a:t>2025/5/20</a:t>
            </a:fld>
            <a:endParaRPr kumimoji="1" lang="ja-JP" altLang="en-US"/>
          </a:p>
        </p:txBody>
      </p:sp>
      <p:sp>
        <p:nvSpPr>
          <p:cNvPr id="6" name="フッター プレースホルダー 5">
            <a:extLst>
              <a:ext uri="{FF2B5EF4-FFF2-40B4-BE49-F238E27FC236}">
                <a16:creationId xmlns:a16="http://schemas.microsoft.com/office/drawing/2014/main" id="{9D919F90-7CB1-448F-A5D1-F74FBE8E9EFE}"/>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6E2937C8-4B78-466F-AE1B-79D57F24A64E}"/>
              </a:ext>
            </a:extLst>
          </p:cNvPr>
          <p:cNvSpPr>
            <a:spLocks noGrp="1"/>
          </p:cNvSpPr>
          <p:nvPr>
            <p:ph type="sldNum" sz="quarter" idx="12"/>
          </p:nvPr>
        </p:nvSpPr>
        <p:spPr/>
        <p:txBody>
          <a:bodyPr/>
          <a:lstStyle/>
          <a:p>
            <a:fld id="{E14C7F55-E278-4104-810B-2630E393601B}" type="slidenum">
              <a:rPr kumimoji="1" lang="ja-JP" altLang="en-US" smtClean="0"/>
              <a:t>‹#›</a:t>
            </a:fld>
            <a:endParaRPr kumimoji="1" lang="ja-JP" altLang="en-US"/>
          </a:p>
        </p:txBody>
      </p:sp>
    </p:spTree>
    <p:extLst>
      <p:ext uri="{BB962C8B-B14F-4D97-AF65-F5344CB8AC3E}">
        <p14:creationId xmlns:p14="http://schemas.microsoft.com/office/powerpoint/2010/main" val="2803625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2E5EC8C-D75A-47D4-A739-C931020D2863}"/>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36B7FE94-5EF6-4EFD-B4B5-47D5DA29BA2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EDB063A3-84B6-46E7-99EE-2F26FF5AB60C}"/>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8438EF26-2DB5-4EAB-92F8-CBF8455465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1AD8586B-7C4F-4D2A-9445-7A3E83CB4B5A}"/>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3F5DF2B8-2DD5-465E-9A34-C20C01812D69}"/>
              </a:ext>
            </a:extLst>
          </p:cNvPr>
          <p:cNvSpPr>
            <a:spLocks noGrp="1"/>
          </p:cNvSpPr>
          <p:nvPr>
            <p:ph type="dt" sz="half" idx="10"/>
          </p:nvPr>
        </p:nvSpPr>
        <p:spPr/>
        <p:txBody>
          <a:bodyPr/>
          <a:lstStyle/>
          <a:p>
            <a:fld id="{7C7EDF4D-55E2-4D23-BD07-DE7D4DD74784}" type="datetimeFigureOut">
              <a:rPr kumimoji="1" lang="ja-JP" altLang="en-US" smtClean="0"/>
              <a:t>2025/5/20</a:t>
            </a:fld>
            <a:endParaRPr kumimoji="1" lang="ja-JP" altLang="en-US"/>
          </a:p>
        </p:txBody>
      </p:sp>
      <p:sp>
        <p:nvSpPr>
          <p:cNvPr id="8" name="フッター プレースホルダー 7">
            <a:extLst>
              <a:ext uri="{FF2B5EF4-FFF2-40B4-BE49-F238E27FC236}">
                <a16:creationId xmlns:a16="http://schemas.microsoft.com/office/drawing/2014/main" id="{EE2BBBB4-382F-4144-B8C1-0A0D7C8E7E24}"/>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A83954BC-9FBA-4B44-8BE4-750C118D4288}"/>
              </a:ext>
            </a:extLst>
          </p:cNvPr>
          <p:cNvSpPr>
            <a:spLocks noGrp="1"/>
          </p:cNvSpPr>
          <p:nvPr>
            <p:ph type="sldNum" sz="quarter" idx="12"/>
          </p:nvPr>
        </p:nvSpPr>
        <p:spPr/>
        <p:txBody>
          <a:bodyPr/>
          <a:lstStyle/>
          <a:p>
            <a:fld id="{E14C7F55-E278-4104-810B-2630E393601B}" type="slidenum">
              <a:rPr kumimoji="1" lang="ja-JP" altLang="en-US" smtClean="0"/>
              <a:t>‹#›</a:t>
            </a:fld>
            <a:endParaRPr kumimoji="1" lang="ja-JP" altLang="en-US"/>
          </a:p>
        </p:txBody>
      </p:sp>
    </p:spTree>
    <p:extLst>
      <p:ext uri="{BB962C8B-B14F-4D97-AF65-F5344CB8AC3E}">
        <p14:creationId xmlns:p14="http://schemas.microsoft.com/office/powerpoint/2010/main" val="36460089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8EFC57E-9A46-469F-97C3-6DC2E3585168}"/>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8E998793-ECB4-4422-9CD9-E987D965F5F0}"/>
              </a:ext>
            </a:extLst>
          </p:cNvPr>
          <p:cNvSpPr>
            <a:spLocks noGrp="1"/>
          </p:cNvSpPr>
          <p:nvPr>
            <p:ph type="dt" sz="half" idx="10"/>
          </p:nvPr>
        </p:nvSpPr>
        <p:spPr/>
        <p:txBody>
          <a:bodyPr/>
          <a:lstStyle/>
          <a:p>
            <a:fld id="{7C7EDF4D-55E2-4D23-BD07-DE7D4DD74784}" type="datetimeFigureOut">
              <a:rPr kumimoji="1" lang="ja-JP" altLang="en-US" smtClean="0"/>
              <a:t>2025/5/20</a:t>
            </a:fld>
            <a:endParaRPr kumimoji="1" lang="ja-JP" altLang="en-US"/>
          </a:p>
        </p:txBody>
      </p:sp>
      <p:sp>
        <p:nvSpPr>
          <p:cNvPr id="4" name="フッター プレースホルダー 3">
            <a:extLst>
              <a:ext uri="{FF2B5EF4-FFF2-40B4-BE49-F238E27FC236}">
                <a16:creationId xmlns:a16="http://schemas.microsoft.com/office/drawing/2014/main" id="{FDAADA90-1353-46C3-9250-F58D9E8480CE}"/>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51C65039-C4F0-4FCF-9059-9967FFF3339A}"/>
              </a:ext>
            </a:extLst>
          </p:cNvPr>
          <p:cNvSpPr>
            <a:spLocks noGrp="1"/>
          </p:cNvSpPr>
          <p:nvPr>
            <p:ph type="sldNum" sz="quarter" idx="12"/>
          </p:nvPr>
        </p:nvSpPr>
        <p:spPr/>
        <p:txBody>
          <a:bodyPr/>
          <a:lstStyle/>
          <a:p>
            <a:fld id="{E14C7F55-E278-4104-810B-2630E393601B}" type="slidenum">
              <a:rPr kumimoji="1" lang="ja-JP" altLang="en-US" smtClean="0"/>
              <a:t>‹#›</a:t>
            </a:fld>
            <a:endParaRPr kumimoji="1" lang="ja-JP" altLang="en-US"/>
          </a:p>
        </p:txBody>
      </p:sp>
    </p:spTree>
    <p:extLst>
      <p:ext uri="{BB962C8B-B14F-4D97-AF65-F5344CB8AC3E}">
        <p14:creationId xmlns:p14="http://schemas.microsoft.com/office/powerpoint/2010/main" val="35761429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CD11A42B-97F3-435C-8F18-0BA8A98B42DB}"/>
              </a:ext>
            </a:extLst>
          </p:cNvPr>
          <p:cNvSpPr>
            <a:spLocks noGrp="1"/>
          </p:cNvSpPr>
          <p:nvPr>
            <p:ph type="dt" sz="half" idx="10"/>
          </p:nvPr>
        </p:nvSpPr>
        <p:spPr/>
        <p:txBody>
          <a:bodyPr/>
          <a:lstStyle/>
          <a:p>
            <a:fld id="{7C7EDF4D-55E2-4D23-BD07-DE7D4DD74784}" type="datetimeFigureOut">
              <a:rPr kumimoji="1" lang="ja-JP" altLang="en-US" smtClean="0"/>
              <a:t>2025/5/20</a:t>
            </a:fld>
            <a:endParaRPr kumimoji="1" lang="ja-JP" altLang="en-US"/>
          </a:p>
        </p:txBody>
      </p:sp>
      <p:sp>
        <p:nvSpPr>
          <p:cNvPr id="3" name="フッター プレースホルダー 2">
            <a:extLst>
              <a:ext uri="{FF2B5EF4-FFF2-40B4-BE49-F238E27FC236}">
                <a16:creationId xmlns:a16="http://schemas.microsoft.com/office/drawing/2014/main" id="{1BD50FBD-8C6C-40F9-95CB-B60A8C4971C3}"/>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BA3D6452-4CB0-4FE9-AB05-4433B670A371}"/>
              </a:ext>
            </a:extLst>
          </p:cNvPr>
          <p:cNvSpPr>
            <a:spLocks noGrp="1"/>
          </p:cNvSpPr>
          <p:nvPr>
            <p:ph type="sldNum" sz="quarter" idx="12"/>
          </p:nvPr>
        </p:nvSpPr>
        <p:spPr/>
        <p:txBody>
          <a:bodyPr/>
          <a:lstStyle/>
          <a:p>
            <a:fld id="{E14C7F55-E278-4104-810B-2630E393601B}" type="slidenum">
              <a:rPr kumimoji="1" lang="ja-JP" altLang="en-US" smtClean="0"/>
              <a:t>‹#›</a:t>
            </a:fld>
            <a:endParaRPr kumimoji="1" lang="ja-JP" altLang="en-US"/>
          </a:p>
        </p:txBody>
      </p:sp>
    </p:spTree>
    <p:extLst>
      <p:ext uri="{BB962C8B-B14F-4D97-AF65-F5344CB8AC3E}">
        <p14:creationId xmlns:p14="http://schemas.microsoft.com/office/powerpoint/2010/main" val="1268539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E262CF6-2345-48F2-A478-AED4237AD87D}"/>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BADFBBA8-9E2A-461D-86CE-45DBD873113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D8A959AF-6D67-457D-A845-B6716C2767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A050C3EF-474C-4A33-AB4D-839449A65FC6}"/>
              </a:ext>
            </a:extLst>
          </p:cNvPr>
          <p:cNvSpPr>
            <a:spLocks noGrp="1"/>
          </p:cNvSpPr>
          <p:nvPr>
            <p:ph type="dt" sz="half" idx="10"/>
          </p:nvPr>
        </p:nvSpPr>
        <p:spPr/>
        <p:txBody>
          <a:bodyPr/>
          <a:lstStyle/>
          <a:p>
            <a:fld id="{7C7EDF4D-55E2-4D23-BD07-DE7D4DD74784}" type="datetimeFigureOut">
              <a:rPr kumimoji="1" lang="ja-JP" altLang="en-US" smtClean="0"/>
              <a:t>2025/5/20</a:t>
            </a:fld>
            <a:endParaRPr kumimoji="1" lang="ja-JP" altLang="en-US"/>
          </a:p>
        </p:txBody>
      </p:sp>
      <p:sp>
        <p:nvSpPr>
          <p:cNvPr id="6" name="フッター プレースホルダー 5">
            <a:extLst>
              <a:ext uri="{FF2B5EF4-FFF2-40B4-BE49-F238E27FC236}">
                <a16:creationId xmlns:a16="http://schemas.microsoft.com/office/drawing/2014/main" id="{004F5768-82AE-4A05-9D50-4E1AFE0EF011}"/>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64AAA7C-CDB0-4E47-AB02-F62693D45794}"/>
              </a:ext>
            </a:extLst>
          </p:cNvPr>
          <p:cNvSpPr>
            <a:spLocks noGrp="1"/>
          </p:cNvSpPr>
          <p:nvPr>
            <p:ph type="sldNum" sz="quarter" idx="12"/>
          </p:nvPr>
        </p:nvSpPr>
        <p:spPr/>
        <p:txBody>
          <a:bodyPr/>
          <a:lstStyle/>
          <a:p>
            <a:fld id="{E14C7F55-E278-4104-810B-2630E393601B}" type="slidenum">
              <a:rPr kumimoji="1" lang="ja-JP" altLang="en-US" smtClean="0"/>
              <a:t>‹#›</a:t>
            </a:fld>
            <a:endParaRPr kumimoji="1" lang="ja-JP" altLang="en-US"/>
          </a:p>
        </p:txBody>
      </p:sp>
    </p:spTree>
    <p:extLst>
      <p:ext uri="{BB962C8B-B14F-4D97-AF65-F5344CB8AC3E}">
        <p14:creationId xmlns:p14="http://schemas.microsoft.com/office/powerpoint/2010/main" val="19680263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7FDC013-D9A6-4D5E-BCAB-09287C2FE0AB}"/>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BE9A535E-E788-40EC-B120-5BDF09C753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0683708E-93E4-4290-97AD-B7F607F67A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D734037A-7B6D-425B-824B-C45D72EF26B6}"/>
              </a:ext>
            </a:extLst>
          </p:cNvPr>
          <p:cNvSpPr>
            <a:spLocks noGrp="1"/>
          </p:cNvSpPr>
          <p:nvPr>
            <p:ph type="dt" sz="half" idx="10"/>
          </p:nvPr>
        </p:nvSpPr>
        <p:spPr/>
        <p:txBody>
          <a:bodyPr/>
          <a:lstStyle/>
          <a:p>
            <a:fld id="{7C7EDF4D-55E2-4D23-BD07-DE7D4DD74784}" type="datetimeFigureOut">
              <a:rPr kumimoji="1" lang="ja-JP" altLang="en-US" smtClean="0"/>
              <a:t>2025/5/20</a:t>
            </a:fld>
            <a:endParaRPr kumimoji="1" lang="ja-JP" altLang="en-US"/>
          </a:p>
        </p:txBody>
      </p:sp>
      <p:sp>
        <p:nvSpPr>
          <p:cNvPr id="6" name="フッター プレースホルダー 5">
            <a:extLst>
              <a:ext uri="{FF2B5EF4-FFF2-40B4-BE49-F238E27FC236}">
                <a16:creationId xmlns:a16="http://schemas.microsoft.com/office/drawing/2014/main" id="{B265EC44-1854-4B8F-B79A-AE4769D12016}"/>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FED3DAE0-DFA4-446A-BB1B-94F135628F8C}"/>
              </a:ext>
            </a:extLst>
          </p:cNvPr>
          <p:cNvSpPr>
            <a:spLocks noGrp="1"/>
          </p:cNvSpPr>
          <p:nvPr>
            <p:ph type="sldNum" sz="quarter" idx="12"/>
          </p:nvPr>
        </p:nvSpPr>
        <p:spPr/>
        <p:txBody>
          <a:bodyPr/>
          <a:lstStyle/>
          <a:p>
            <a:fld id="{E14C7F55-E278-4104-810B-2630E393601B}" type="slidenum">
              <a:rPr kumimoji="1" lang="ja-JP" altLang="en-US" smtClean="0"/>
              <a:t>‹#›</a:t>
            </a:fld>
            <a:endParaRPr kumimoji="1" lang="ja-JP" altLang="en-US"/>
          </a:p>
        </p:txBody>
      </p:sp>
    </p:spTree>
    <p:extLst>
      <p:ext uri="{BB962C8B-B14F-4D97-AF65-F5344CB8AC3E}">
        <p14:creationId xmlns:p14="http://schemas.microsoft.com/office/powerpoint/2010/main" val="14365984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963BAFF1-0371-43A0-B582-269D3BC026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360F4784-1A05-4F12-874C-6B157E0EB0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6419C03-B18F-41F9-BFF6-A96FDC4314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7EDF4D-55E2-4D23-BD07-DE7D4DD74784}" type="datetimeFigureOut">
              <a:rPr kumimoji="1" lang="ja-JP" altLang="en-US" smtClean="0"/>
              <a:t>2025/5/20</a:t>
            </a:fld>
            <a:endParaRPr kumimoji="1" lang="ja-JP" altLang="en-US"/>
          </a:p>
        </p:txBody>
      </p:sp>
      <p:sp>
        <p:nvSpPr>
          <p:cNvPr id="5" name="フッター プレースホルダー 4">
            <a:extLst>
              <a:ext uri="{FF2B5EF4-FFF2-40B4-BE49-F238E27FC236}">
                <a16:creationId xmlns:a16="http://schemas.microsoft.com/office/drawing/2014/main" id="{421E82BA-8E25-4BAD-815F-A2DA0F6DC8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BBA7ECD8-F03F-43B3-9076-58A0B22D2D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4C7F55-E278-4104-810B-2630E393601B}" type="slidenum">
              <a:rPr kumimoji="1" lang="ja-JP" altLang="en-US" smtClean="0"/>
              <a:t>‹#›</a:t>
            </a:fld>
            <a:endParaRPr kumimoji="1" lang="ja-JP" altLang="en-US"/>
          </a:p>
        </p:txBody>
      </p:sp>
    </p:spTree>
    <p:extLst>
      <p:ext uri="{BB962C8B-B14F-4D97-AF65-F5344CB8AC3E}">
        <p14:creationId xmlns:p14="http://schemas.microsoft.com/office/powerpoint/2010/main" val="23223888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A3F2B7CB-7176-4D7E-B2B1-3DD78A4D924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0"/>
            <a:ext cx="12191999" cy="6858000"/>
          </a:xfrm>
          <a:prstGeom prst="rect">
            <a:avLst/>
          </a:prstGeom>
        </p:spPr>
      </p:pic>
      <p:sp>
        <p:nvSpPr>
          <p:cNvPr id="2" name="タイトル 1">
            <a:extLst>
              <a:ext uri="{FF2B5EF4-FFF2-40B4-BE49-F238E27FC236}">
                <a16:creationId xmlns:a16="http://schemas.microsoft.com/office/drawing/2014/main" id="{C9F8729A-9AE1-4117-B9D0-65D58EDF2969}"/>
              </a:ext>
            </a:extLst>
          </p:cNvPr>
          <p:cNvSpPr>
            <a:spLocks noGrp="1"/>
          </p:cNvSpPr>
          <p:nvPr>
            <p:ph type="ctrTitle"/>
          </p:nvPr>
        </p:nvSpPr>
        <p:spPr>
          <a:xfrm>
            <a:off x="0" y="1996580"/>
            <a:ext cx="12192000" cy="964734"/>
          </a:xfrm>
        </p:spPr>
        <p:txBody>
          <a:bodyPr>
            <a:normAutofit fontScale="90000"/>
          </a:bodyPr>
          <a:lstStyle/>
          <a:p>
            <a:r>
              <a:rPr lang="ja-JP" altLang="en-US" b="1" dirty="0">
                <a:ln>
                  <a:solidFill>
                    <a:srgbClr val="FF0000"/>
                  </a:solidFill>
                </a:ln>
                <a:solidFill>
                  <a:srgbClr val="FFFF00"/>
                </a:solidFill>
                <a:effectLst>
                  <a:outerShdw blurRad="38100" dist="38100" dir="2700000" algn="tl">
                    <a:srgbClr val="000000">
                      <a:alpha val="43137"/>
                    </a:srgbClr>
                  </a:outerShdw>
                </a:effectLst>
                <a:latin typeface="UD デジタル 教科書体 N-B" panose="02020700000000000000" pitchFamily="17" charset="-128"/>
                <a:ea typeface="UD デジタル 教科書体 N-B" panose="02020700000000000000" pitchFamily="17" charset="-128"/>
              </a:rPr>
              <a:t>「</a:t>
            </a:r>
            <a:r>
              <a:rPr lang="en-US" altLang="ja-JP" b="1" dirty="0">
                <a:ln>
                  <a:solidFill>
                    <a:srgbClr val="FF0000"/>
                  </a:solidFill>
                </a:ln>
                <a:solidFill>
                  <a:srgbClr val="FFFF00"/>
                </a:solidFill>
                <a:effectLst>
                  <a:outerShdw blurRad="38100" dist="38100" dir="2700000" algn="tl">
                    <a:srgbClr val="000000">
                      <a:alpha val="43137"/>
                    </a:srgbClr>
                  </a:outerShdw>
                </a:effectLst>
                <a:latin typeface="UD デジタル 教科書体 N-B" panose="02020700000000000000" pitchFamily="17" charset="-128"/>
                <a:ea typeface="UD デジタル 教科書体 N-B" panose="02020700000000000000" pitchFamily="17" charset="-128"/>
              </a:rPr>
              <a:t>4</a:t>
            </a:r>
            <a:r>
              <a:rPr lang="ja-JP" altLang="en-US" b="1" dirty="0">
                <a:ln>
                  <a:solidFill>
                    <a:srgbClr val="FF0000"/>
                  </a:solidFill>
                </a:ln>
                <a:solidFill>
                  <a:srgbClr val="FFFF00"/>
                </a:solidFill>
                <a:effectLst>
                  <a:outerShdw blurRad="38100" dist="38100" dir="2700000" algn="tl">
                    <a:srgbClr val="000000">
                      <a:alpha val="43137"/>
                    </a:srgbClr>
                  </a:outerShdw>
                </a:effectLst>
                <a:latin typeface="UD デジタル 教科書体 N-B" panose="02020700000000000000" pitchFamily="17" charset="-128"/>
                <a:ea typeface="UD デジタル 教科書体 N-B" panose="02020700000000000000" pitchFamily="17" charset="-128"/>
              </a:rPr>
              <a:t>」　河川がつくる地形と人々の生活</a:t>
            </a:r>
            <a:endParaRPr kumimoji="1" lang="ja-JP" altLang="en-US" b="1" dirty="0">
              <a:ln>
                <a:solidFill>
                  <a:srgbClr val="FF0000"/>
                </a:solidFill>
              </a:ln>
              <a:solidFill>
                <a:srgbClr val="FFFF00"/>
              </a:solidFill>
              <a:effectLst>
                <a:outerShdw blurRad="38100" dist="38100" dir="2700000" algn="tl">
                  <a:srgbClr val="000000">
                    <a:alpha val="43137"/>
                  </a:srgbClr>
                </a:outerShdw>
              </a:effectLst>
              <a:latin typeface="UD デジタル 教科書体 N-B" panose="02020700000000000000" pitchFamily="17" charset="-128"/>
              <a:ea typeface="UD デジタル 教科書体 N-B" panose="02020700000000000000" pitchFamily="17" charset="-128"/>
            </a:endParaRPr>
          </a:p>
        </p:txBody>
      </p:sp>
      <p:sp>
        <p:nvSpPr>
          <p:cNvPr id="3" name="字幕 2">
            <a:extLst>
              <a:ext uri="{FF2B5EF4-FFF2-40B4-BE49-F238E27FC236}">
                <a16:creationId xmlns:a16="http://schemas.microsoft.com/office/drawing/2014/main" id="{DB70C83A-C7D1-45B8-82B5-A989C46211E9}"/>
              </a:ext>
            </a:extLst>
          </p:cNvPr>
          <p:cNvSpPr>
            <a:spLocks noGrp="1"/>
          </p:cNvSpPr>
          <p:nvPr>
            <p:ph type="subTitle" idx="1"/>
          </p:nvPr>
        </p:nvSpPr>
        <p:spPr>
          <a:xfrm>
            <a:off x="1381387" y="0"/>
            <a:ext cx="9144000" cy="981512"/>
          </a:xfrm>
        </p:spPr>
        <p:txBody>
          <a:bodyPr>
            <a:normAutofit fontScale="92500" lnSpcReduction="10000"/>
          </a:bodyPr>
          <a:lstStyle/>
          <a:p>
            <a:endParaRPr kumimoji="1" lang="en-US" altLang="ja-JP" sz="3200" b="1" dirty="0">
              <a:ln>
                <a:solidFill>
                  <a:srgbClr val="FF0000"/>
                </a:solidFill>
              </a:ln>
              <a:solidFill>
                <a:srgbClr val="FFFF00"/>
              </a:solidFill>
              <a:effectLst>
                <a:outerShdw blurRad="38100" dist="38100" dir="2700000" algn="tl">
                  <a:srgbClr val="000000">
                    <a:alpha val="43137"/>
                  </a:srgbClr>
                </a:outerShdw>
              </a:effectLst>
              <a:latin typeface="UD デジタル 教科書体 N-B" panose="02020700000000000000" pitchFamily="17" charset="-128"/>
              <a:ea typeface="UD デジタル 教科書体 N-B" panose="02020700000000000000" pitchFamily="17" charset="-128"/>
            </a:endParaRPr>
          </a:p>
          <a:p>
            <a:r>
              <a:rPr kumimoji="1" lang="ja-JP" altLang="en-US" sz="3200" b="1" dirty="0">
                <a:ln>
                  <a:solidFill>
                    <a:srgbClr val="FF0000"/>
                  </a:solidFill>
                </a:ln>
                <a:solidFill>
                  <a:srgbClr val="FFFF00"/>
                </a:solidFill>
                <a:effectLst>
                  <a:outerShdw blurRad="38100" dist="38100" dir="2700000" algn="tl">
                    <a:srgbClr val="000000">
                      <a:alpha val="43137"/>
                    </a:srgbClr>
                  </a:outerShdw>
                </a:effectLst>
                <a:latin typeface="UD デジタル 教科書体 N-B" panose="02020700000000000000" pitchFamily="17" charset="-128"/>
                <a:ea typeface="UD デジタル 教科書体 N-B" panose="02020700000000000000" pitchFamily="17" charset="-128"/>
              </a:rPr>
              <a:t>地理総合</a:t>
            </a:r>
          </a:p>
        </p:txBody>
      </p:sp>
    </p:spTree>
    <p:extLst>
      <p:ext uri="{BB962C8B-B14F-4D97-AF65-F5344CB8AC3E}">
        <p14:creationId xmlns:p14="http://schemas.microsoft.com/office/powerpoint/2010/main" val="9812601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B16F4C19-153C-4B70-8441-2A19D536465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4243"/>
          <a:stretch/>
        </p:blipFill>
        <p:spPr>
          <a:xfrm>
            <a:off x="0" y="12581"/>
            <a:ext cx="12154916" cy="6858000"/>
          </a:xfrm>
          <a:prstGeom prst="rect">
            <a:avLst/>
          </a:prstGeom>
        </p:spPr>
      </p:pic>
      <p:sp>
        <p:nvSpPr>
          <p:cNvPr id="3" name="コンテンツ プレースホルダー 2">
            <a:extLst>
              <a:ext uri="{FF2B5EF4-FFF2-40B4-BE49-F238E27FC236}">
                <a16:creationId xmlns:a16="http://schemas.microsoft.com/office/drawing/2014/main" id="{A83F9982-19A3-4A28-957A-1908E054A22E}"/>
              </a:ext>
            </a:extLst>
          </p:cNvPr>
          <p:cNvSpPr>
            <a:spLocks noGrp="1"/>
          </p:cNvSpPr>
          <p:nvPr>
            <p:ph idx="1"/>
          </p:nvPr>
        </p:nvSpPr>
        <p:spPr>
          <a:xfrm>
            <a:off x="1" y="906011"/>
            <a:ext cx="12191998" cy="5951988"/>
          </a:xfrm>
        </p:spPr>
        <p:txBody>
          <a:bodyPr/>
          <a:lstStyle/>
          <a:p>
            <a:pPr marL="0" indent="0">
              <a:buNone/>
            </a:pPr>
            <a:r>
              <a:rPr kumimoji="1" lang="ja-JP" altLang="en-US" b="1"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p:txBody>
      </p:sp>
      <p:pic>
        <p:nvPicPr>
          <p:cNvPr id="7" name="図 6">
            <a:extLst>
              <a:ext uri="{FF2B5EF4-FFF2-40B4-BE49-F238E27FC236}">
                <a16:creationId xmlns:a16="http://schemas.microsoft.com/office/drawing/2014/main" id="{C0D5000F-37A4-4112-AAA8-849A5B22224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7084" y="0"/>
            <a:ext cx="2548156" cy="2491530"/>
          </a:xfrm>
          <a:prstGeom prst="rect">
            <a:avLst/>
          </a:prstGeom>
        </p:spPr>
      </p:pic>
      <p:pic>
        <p:nvPicPr>
          <p:cNvPr id="9" name="図 8">
            <a:extLst>
              <a:ext uri="{FF2B5EF4-FFF2-40B4-BE49-F238E27FC236}">
                <a16:creationId xmlns:a16="http://schemas.microsoft.com/office/drawing/2014/main" id="{E447F4F1-5713-40BC-B322-C9F74A9A8BF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2567033"/>
            <a:ext cx="6417578" cy="4278386"/>
          </a:xfrm>
          <a:prstGeom prst="rect">
            <a:avLst/>
          </a:prstGeom>
        </p:spPr>
      </p:pic>
      <p:sp>
        <p:nvSpPr>
          <p:cNvPr id="10" name="楕円 9">
            <a:extLst>
              <a:ext uri="{FF2B5EF4-FFF2-40B4-BE49-F238E27FC236}">
                <a16:creationId xmlns:a16="http://schemas.microsoft.com/office/drawing/2014/main" id="{49E1A980-CFD6-461A-8DC7-ACD2B688E7FF}"/>
              </a:ext>
            </a:extLst>
          </p:cNvPr>
          <p:cNvSpPr/>
          <p:nvPr/>
        </p:nvSpPr>
        <p:spPr>
          <a:xfrm>
            <a:off x="8665462" y="1904300"/>
            <a:ext cx="436593" cy="444617"/>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矢印: 下 10">
            <a:extLst>
              <a:ext uri="{FF2B5EF4-FFF2-40B4-BE49-F238E27FC236}">
                <a16:creationId xmlns:a16="http://schemas.microsoft.com/office/drawing/2014/main" id="{21A13998-9AA5-453D-A3FB-026C480AA77B}"/>
              </a:ext>
            </a:extLst>
          </p:cNvPr>
          <p:cNvSpPr/>
          <p:nvPr/>
        </p:nvSpPr>
        <p:spPr>
          <a:xfrm rot="5860241">
            <a:off x="8289725" y="1878879"/>
            <a:ext cx="484632" cy="405636"/>
          </a:xfrm>
          <a:prstGeom prst="down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17FD529D-D6CB-47B5-BDB2-7CCE5044DB76}"/>
              </a:ext>
            </a:extLst>
          </p:cNvPr>
          <p:cNvSpPr/>
          <p:nvPr/>
        </p:nvSpPr>
        <p:spPr>
          <a:xfrm>
            <a:off x="0" y="6361309"/>
            <a:ext cx="6096000" cy="584775"/>
          </a:xfrm>
          <a:prstGeom prst="rect">
            <a:avLst/>
          </a:prstGeom>
        </p:spPr>
        <p:txBody>
          <a:bodyPr>
            <a:spAutoFit/>
          </a:bodyPr>
          <a:lstStyle/>
          <a:p>
            <a:pPr indent="333375" algn="ctr">
              <a:spcAft>
                <a:spcPts val="0"/>
              </a:spcAft>
            </a:pPr>
            <a:r>
              <a:rPr lang="ja-JP" altLang="ja-JP" kern="100" dirty="0">
                <a:solidFill>
                  <a:schemeClr val="bg1"/>
                </a:solidFill>
                <a:latin typeface="游明朝" panose="02020400000000000000" pitchFamily="18" charset="-128"/>
                <a:ea typeface="游明朝" panose="02020400000000000000" pitchFamily="18" charset="-128"/>
                <a:cs typeface="Times New Roman" panose="02020603050405020304" pitchFamily="18" charset="0"/>
              </a:rPr>
              <a:t>写真：天井川（百瀬川）</a:t>
            </a:r>
            <a:r>
              <a:rPr lang="ja-JP" altLang="ja-JP" sz="1400" kern="100" dirty="0">
                <a:solidFill>
                  <a:schemeClr val="bg1"/>
                </a:solidFill>
                <a:latin typeface="游明朝" panose="02020400000000000000" pitchFamily="18" charset="-128"/>
                <a:ea typeface="游明朝" panose="02020400000000000000" pitchFamily="18" charset="-128"/>
                <a:cs typeface="Times New Roman" panose="02020603050405020304" pitchFamily="18" charset="0"/>
              </a:rPr>
              <a:t>　　　　　　　　　　　　　　　　</a:t>
            </a:r>
            <a:endParaRPr lang="en-US" altLang="ja-JP" sz="1400" kern="100" dirty="0">
              <a:solidFill>
                <a:schemeClr val="bg1"/>
              </a:solidFill>
              <a:latin typeface="游明朝" panose="02020400000000000000" pitchFamily="18" charset="-128"/>
              <a:ea typeface="游明朝" panose="02020400000000000000" pitchFamily="18" charset="-128"/>
              <a:cs typeface="Times New Roman" panose="02020603050405020304" pitchFamily="18" charset="0"/>
            </a:endParaRPr>
          </a:p>
          <a:p>
            <a:pPr indent="333375" algn="ctr">
              <a:spcAft>
                <a:spcPts val="0"/>
              </a:spcAft>
            </a:pPr>
            <a:r>
              <a:rPr lang="ja-JP" altLang="ja-JP" sz="1400" kern="100" dirty="0">
                <a:solidFill>
                  <a:schemeClr val="bg1"/>
                </a:solidFill>
                <a:latin typeface="游明朝" panose="02020400000000000000" pitchFamily="18" charset="-128"/>
                <a:ea typeface="游明朝" panose="02020400000000000000" pitchFamily="18" charset="-128"/>
                <a:cs typeface="Times New Roman" panose="02020603050405020304" pitchFamily="18" charset="0"/>
              </a:rPr>
              <a:t>岩崎撮影（</a:t>
            </a:r>
            <a:r>
              <a:rPr lang="en-US" altLang="ja-JP" sz="1400" kern="100" dirty="0">
                <a:solidFill>
                  <a:schemeClr val="bg1"/>
                </a:solidFill>
                <a:latin typeface="游明朝" panose="02020400000000000000" pitchFamily="18" charset="-128"/>
                <a:ea typeface="游明朝" panose="02020400000000000000" pitchFamily="18" charset="-128"/>
                <a:cs typeface="Times New Roman" panose="02020603050405020304" pitchFamily="18" charset="0"/>
              </a:rPr>
              <a:t>2018</a:t>
            </a:r>
            <a:r>
              <a:rPr lang="ja-JP" altLang="ja-JP" sz="1400" kern="100" dirty="0">
                <a:solidFill>
                  <a:schemeClr val="bg1"/>
                </a:solidFill>
                <a:latin typeface="游明朝" panose="02020400000000000000" pitchFamily="18" charset="-128"/>
                <a:ea typeface="游明朝" panose="02020400000000000000" pitchFamily="18" charset="-128"/>
                <a:cs typeface="Times New Roman" panose="02020603050405020304" pitchFamily="18" charset="0"/>
              </a:rPr>
              <a:t>年</a:t>
            </a:r>
            <a:r>
              <a:rPr lang="en-US" altLang="ja-JP" sz="1400" kern="100" dirty="0">
                <a:solidFill>
                  <a:schemeClr val="bg1"/>
                </a:solidFill>
                <a:latin typeface="游明朝" panose="02020400000000000000" pitchFamily="18" charset="-128"/>
                <a:ea typeface="游明朝" panose="02020400000000000000" pitchFamily="18" charset="-128"/>
                <a:cs typeface="Times New Roman" panose="02020603050405020304" pitchFamily="18" charset="0"/>
              </a:rPr>
              <a:t>12</a:t>
            </a:r>
            <a:r>
              <a:rPr lang="ja-JP" altLang="ja-JP" sz="1400" kern="100" dirty="0">
                <a:solidFill>
                  <a:schemeClr val="bg1"/>
                </a:solidFill>
                <a:latin typeface="游明朝" panose="02020400000000000000" pitchFamily="18" charset="-128"/>
                <a:ea typeface="游明朝" panose="02020400000000000000" pitchFamily="18" charset="-128"/>
                <a:cs typeface="Times New Roman" panose="02020603050405020304" pitchFamily="18" charset="0"/>
              </a:rPr>
              <a:t>月</a:t>
            </a:r>
            <a:r>
              <a:rPr lang="en-US" altLang="ja-JP" sz="1400" kern="100" dirty="0">
                <a:solidFill>
                  <a:schemeClr val="bg1"/>
                </a:solidFill>
                <a:latin typeface="游明朝" panose="02020400000000000000" pitchFamily="18" charset="-128"/>
                <a:ea typeface="游明朝" panose="02020400000000000000" pitchFamily="18" charset="-128"/>
                <a:cs typeface="Times New Roman" panose="02020603050405020304" pitchFamily="18" charset="0"/>
              </a:rPr>
              <a:t>15</a:t>
            </a:r>
            <a:r>
              <a:rPr lang="ja-JP" altLang="ja-JP" sz="1400" kern="100" dirty="0">
                <a:solidFill>
                  <a:schemeClr val="bg1"/>
                </a:solidFill>
                <a:latin typeface="游明朝" panose="02020400000000000000" pitchFamily="18" charset="-128"/>
                <a:ea typeface="游明朝" panose="02020400000000000000" pitchFamily="18" charset="-128"/>
                <a:cs typeface="Times New Roman" panose="02020603050405020304" pitchFamily="18" charset="0"/>
              </a:rPr>
              <a:t>日）</a:t>
            </a:r>
            <a:endParaRPr lang="ja-JP" altLang="ja-JP" kern="100" dirty="0">
              <a:solidFill>
                <a:schemeClr val="bg1"/>
              </a:solidFill>
              <a:latin typeface="游明朝" panose="02020400000000000000" pitchFamily="18" charset="-128"/>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2427033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A83F9982-19A3-4A28-957A-1908E054A22E}"/>
              </a:ext>
            </a:extLst>
          </p:cNvPr>
          <p:cNvSpPr>
            <a:spLocks noGrp="1"/>
          </p:cNvSpPr>
          <p:nvPr>
            <p:ph idx="1"/>
          </p:nvPr>
        </p:nvSpPr>
        <p:spPr>
          <a:xfrm>
            <a:off x="1" y="352338"/>
            <a:ext cx="12191998" cy="6505661"/>
          </a:xfrm>
        </p:spPr>
        <p:txBody>
          <a:bodyPr>
            <a:normAutofit/>
          </a:bodyPr>
          <a:lstStyle/>
          <a:p>
            <a:pPr marL="0" indent="0" algn="just">
              <a:buNone/>
            </a:pPr>
            <a:r>
              <a:rPr lang="en-US" altLang="ja-JP" b="1" dirty="0">
                <a:latin typeface="UD デジタル 教科書体 N-B" panose="02020700000000000000" pitchFamily="17" charset="-128"/>
                <a:ea typeface="UD デジタル 教科書体 N-B" panose="02020700000000000000" pitchFamily="17" charset="-128"/>
              </a:rPr>
              <a:t>4.</a:t>
            </a:r>
            <a:r>
              <a:rPr lang="ja-JP" altLang="en-US" b="1" u="sng" dirty="0">
                <a:latin typeface="UD デジタル 教科書体 N-B" panose="02020700000000000000" pitchFamily="17" charset="-128"/>
                <a:ea typeface="UD デジタル 教科書体 N-B" panose="02020700000000000000" pitchFamily="17" charset="-128"/>
              </a:rPr>
              <a:t>　　　　　　</a:t>
            </a:r>
            <a:r>
              <a:rPr lang="en-US" altLang="ja-JP" b="1" dirty="0">
                <a:latin typeface="UD デジタル 教科書体 N-B" panose="02020700000000000000" pitchFamily="17" charset="-128"/>
                <a:ea typeface="UD デジタル 教科書体 N-B" panose="02020700000000000000" pitchFamily="17" charset="-128"/>
              </a:rPr>
              <a:t>…</a:t>
            </a:r>
            <a:r>
              <a:rPr lang="ja-JP" altLang="en-US" b="1" dirty="0">
                <a:latin typeface="UD デジタル 教科書体 N-B" panose="02020700000000000000" pitchFamily="17" charset="-128"/>
                <a:ea typeface="UD デジタル 教科書体 N-B" panose="02020700000000000000" pitchFamily="17" charset="-128"/>
              </a:rPr>
              <a:t>河川の下流域などで、扇状地よりさらに勾配の緩い低地。</a:t>
            </a:r>
            <a:endParaRPr lang="en-US" altLang="ja-JP" b="1" dirty="0">
              <a:latin typeface="UD デジタル 教科書体 N-B" panose="02020700000000000000" pitchFamily="17" charset="-128"/>
              <a:ea typeface="UD デジタル 教科書体 N-B" panose="02020700000000000000" pitchFamily="17" charset="-128"/>
            </a:endParaRPr>
          </a:p>
          <a:p>
            <a:pPr marL="0" indent="0" algn="just">
              <a:buNone/>
            </a:pPr>
            <a:r>
              <a:rPr lang="ja-JP" altLang="en-US" b="1" dirty="0">
                <a:latin typeface="UD デジタル 教科書体 N-B" panose="02020700000000000000" pitchFamily="17" charset="-128"/>
                <a:ea typeface="UD デジタル 教科書体 N-B" panose="02020700000000000000" pitchFamily="17" charset="-128"/>
              </a:rPr>
              <a:t>　　　　　　　　　　　　　氾濫原には、微地形が形成される。</a:t>
            </a:r>
            <a:endParaRPr lang="en-US" altLang="ja-JP" b="1" dirty="0">
              <a:latin typeface="UD デジタル 教科書体 N-B" panose="02020700000000000000" pitchFamily="17" charset="-128"/>
              <a:ea typeface="UD デジタル 教科書体 N-B" panose="02020700000000000000" pitchFamily="17" charset="-128"/>
            </a:endParaRPr>
          </a:p>
          <a:p>
            <a:pPr marL="0" indent="0" algn="just">
              <a:buNone/>
            </a:pPr>
            <a:endParaRPr lang="ja-JP" altLang="en-US" sz="400" b="1" dirty="0">
              <a:latin typeface="UD デジタル 教科書体 N-B" panose="02020700000000000000" pitchFamily="17" charset="-128"/>
              <a:ea typeface="UD デジタル 教科書体 N-B" panose="02020700000000000000" pitchFamily="17" charset="-128"/>
            </a:endParaRPr>
          </a:p>
          <a:p>
            <a:pPr marL="0" indent="0" algn="just">
              <a:buNone/>
            </a:pPr>
            <a:r>
              <a:rPr lang="ja-JP" altLang="en-US" b="1" dirty="0">
                <a:latin typeface="UD デジタル 教科書体 N-B" panose="02020700000000000000" pitchFamily="17" charset="-128"/>
                <a:ea typeface="UD デジタル 教科書体 N-B" panose="02020700000000000000" pitchFamily="17" charset="-128"/>
              </a:rPr>
              <a:t>　</a:t>
            </a:r>
            <a:r>
              <a:rPr lang="en-US" altLang="ja-JP" b="1" dirty="0">
                <a:latin typeface="UD デジタル 教科書体 N-B" panose="02020700000000000000" pitchFamily="17" charset="-128"/>
                <a:ea typeface="UD デジタル 教科書体 N-B" panose="02020700000000000000" pitchFamily="17" charset="-128"/>
              </a:rPr>
              <a:t>ⅰ.</a:t>
            </a:r>
            <a:r>
              <a:rPr lang="ja-JP" altLang="en-US" b="1" u="sng" dirty="0">
                <a:latin typeface="UD デジタル 教科書体 N-B" panose="02020700000000000000" pitchFamily="17" charset="-128"/>
                <a:ea typeface="UD デジタル 教科書体 N-B" panose="02020700000000000000" pitchFamily="17" charset="-128"/>
              </a:rPr>
              <a:t>　　　　　　</a:t>
            </a:r>
            <a:r>
              <a:rPr lang="en-US" altLang="ja-JP" b="1" dirty="0">
                <a:latin typeface="UD デジタル 教科書体 N-B" panose="02020700000000000000" pitchFamily="17" charset="-128"/>
                <a:ea typeface="UD デジタル 教科書体 N-B" panose="02020700000000000000" pitchFamily="17" charset="-128"/>
              </a:rPr>
              <a:t>…</a:t>
            </a:r>
            <a:r>
              <a:rPr lang="ja-JP" altLang="en-US" b="1" dirty="0">
                <a:latin typeface="UD デジタル 教科書体 N-B" panose="02020700000000000000" pitchFamily="17" charset="-128"/>
                <a:ea typeface="UD デジタル 教科書体 N-B" panose="02020700000000000000" pitchFamily="17" charset="-128"/>
              </a:rPr>
              <a:t>河川から溢れた洪水中のうち、砂などが土手状に堆積した地形。→宅地や畑に利用（長期間浸水しないため）。</a:t>
            </a:r>
          </a:p>
          <a:p>
            <a:pPr marL="0" indent="0" algn="just">
              <a:buNone/>
            </a:pPr>
            <a:r>
              <a:rPr lang="ja-JP" altLang="en-US" b="1" dirty="0">
                <a:latin typeface="UD デジタル 教科書体 N-B" panose="02020700000000000000" pitchFamily="17" charset="-128"/>
                <a:ea typeface="UD デジタル 教科書体 N-B" panose="02020700000000000000" pitchFamily="17" charset="-128"/>
              </a:rPr>
              <a:t>　</a:t>
            </a:r>
            <a:endParaRPr lang="en-US" altLang="ja-JP" b="1" dirty="0">
              <a:latin typeface="UD デジタル 教科書体 N-B" panose="02020700000000000000" pitchFamily="17" charset="-128"/>
              <a:ea typeface="UD デジタル 教科書体 N-B" panose="02020700000000000000" pitchFamily="17" charset="-128"/>
            </a:endParaRPr>
          </a:p>
          <a:p>
            <a:pPr marL="0" indent="0" algn="just">
              <a:buNone/>
            </a:pPr>
            <a:r>
              <a:rPr lang="ja-JP" altLang="en-US" b="1" dirty="0">
                <a:latin typeface="UD デジタル 教科書体 N-B" panose="02020700000000000000" pitchFamily="17" charset="-128"/>
                <a:ea typeface="UD デジタル 教科書体 N-B" panose="02020700000000000000" pitchFamily="17" charset="-128"/>
              </a:rPr>
              <a:t>　</a:t>
            </a:r>
            <a:r>
              <a:rPr lang="en-US" altLang="ja-JP" b="1" dirty="0">
                <a:latin typeface="UD デジタル 教科書体 N-B" panose="02020700000000000000" pitchFamily="17" charset="-128"/>
                <a:ea typeface="UD デジタル 教科書体 N-B" panose="02020700000000000000" pitchFamily="17" charset="-128"/>
              </a:rPr>
              <a:t>ⅱ.</a:t>
            </a:r>
            <a:r>
              <a:rPr lang="ja-JP" altLang="en-US" b="1" u="sng" dirty="0">
                <a:latin typeface="UD デジタル 教科書体 N-B" panose="02020700000000000000" pitchFamily="17" charset="-128"/>
                <a:ea typeface="UD デジタル 教科書体 N-B" panose="02020700000000000000" pitchFamily="17" charset="-128"/>
              </a:rPr>
              <a:t>　　　　　</a:t>
            </a:r>
            <a:r>
              <a:rPr lang="en-US" altLang="ja-JP" b="1" dirty="0">
                <a:latin typeface="UD デジタル 教科書体 N-B" panose="02020700000000000000" pitchFamily="17" charset="-128"/>
                <a:ea typeface="UD デジタル 教科書体 N-B" panose="02020700000000000000" pitchFamily="17" charset="-128"/>
              </a:rPr>
              <a:t>…</a:t>
            </a:r>
            <a:r>
              <a:rPr lang="ja-JP" altLang="en-US" b="1" dirty="0">
                <a:latin typeface="UD デジタル 教科書体 N-B" panose="02020700000000000000" pitchFamily="17" charset="-128"/>
                <a:ea typeface="UD デジタル 教科書体 N-B" panose="02020700000000000000" pitchFamily="17" charset="-128"/>
              </a:rPr>
              <a:t>（別名：バックマーシュ）低湿で肥沃な地形。細粒なシルトや粘土を含んだ氾濫水が流出し、洪水後も沼沢地や湿地を形成。→水田などに利用。</a:t>
            </a:r>
          </a:p>
          <a:p>
            <a:pPr marL="0" indent="0" algn="just">
              <a:buNone/>
            </a:pPr>
            <a:r>
              <a:rPr lang="ja-JP" altLang="en-US" b="1" dirty="0">
                <a:latin typeface="UD デジタル 教科書体 N-B" panose="02020700000000000000" pitchFamily="17" charset="-128"/>
                <a:ea typeface="UD デジタル 教科書体 N-B" panose="02020700000000000000" pitchFamily="17" charset="-128"/>
              </a:rPr>
              <a:t>　</a:t>
            </a:r>
            <a:endParaRPr lang="en-US" altLang="ja-JP" b="1" dirty="0">
              <a:latin typeface="UD デジタル 教科書体 N-B" panose="02020700000000000000" pitchFamily="17" charset="-128"/>
              <a:ea typeface="UD デジタル 教科書体 N-B" panose="02020700000000000000" pitchFamily="17" charset="-128"/>
            </a:endParaRPr>
          </a:p>
          <a:p>
            <a:pPr marL="0" indent="0" algn="just">
              <a:buNone/>
            </a:pPr>
            <a:r>
              <a:rPr lang="ja-JP" altLang="en-US" b="1" dirty="0">
                <a:latin typeface="UD デジタル 教科書体 N-B" panose="02020700000000000000" pitchFamily="17" charset="-128"/>
                <a:ea typeface="UD デジタル 教科書体 N-B" panose="02020700000000000000" pitchFamily="17" charset="-128"/>
              </a:rPr>
              <a:t>　</a:t>
            </a:r>
            <a:r>
              <a:rPr lang="en-US" altLang="ja-JP" b="1" dirty="0">
                <a:latin typeface="UD デジタル 教科書体 N-B" panose="02020700000000000000" pitchFamily="17" charset="-128"/>
                <a:ea typeface="UD デジタル 教科書体 N-B" panose="02020700000000000000" pitchFamily="17" charset="-128"/>
              </a:rPr>
              <a:t>ⅲ.</a:t>
            </a:r>
            <a:r>
              <a:rPr lang="ja-JP" altLang="en-US" b="1" u="sng" dirty="0">
                <a:latin typeface="UD デジタル 教科書体 N-B" panose="02020700000000000000" pitchFamily="17" charset="-128"/>
                <a:ea typeface="UD デジタル 教科書体 N-B" panose="02020700000000000000" pitchFamily="17" charset="-128"/>
              </a:rPr>
              <a:t>　　　　　</a:t>
            </a:r>
            <a:r>
              <a:rPr lang="en-US" altLang="ja-JP" b="1" dirty="0">
                <a:latin typeface="UD デジタル 教科書体 N-B" panose="02020700000000000000" pitchFamily="17" charset="-128"/>
                <a:ea typeface="UD デジタル 教科書体 N-B" panose="02020700000000000000" pitchFamily="17" charset="-128"/>
              </a:rPr>
              <a:t>…</a:t>
            </a:r>
            <a:r>
              <a:rPr lang="ja-JP" altLang="en-US" b="1" dirty="0">
                <a:latin typeface="UD デジタル 教科書体 N-B" panose="02020700000000000000" pitchFamily="17" charset="-128"/>
                <a:ea typeface="UD デジタル 教科書体 N-B" panose="02020700000000000000" pitchFamily="17" charset="-128"/>
              </a:rPr>
              <a:t>（別名：河跡湖）洪水などをきっかけに流路が変わると河川の一部が取り残された三日月形の湖沼のこと。</a:t>
            </a:r>
          </a:p>
        </p:txBody>
      </p:sp>
      <p:sp>
        <p:nvSpPr>
          <p:cNvPr id="4" name="テキスト ボックス 3">
            <a:extLst>
              <a:ext uri="{FF2B5EF4-FFF2-40B4-BE49-F238E27FC236}">
                <a16:creationId xmlns:a16="http://schemas.microsoft.com/office/drawing/2014/main" id="{38579798-75C6-42ED-A14A-EF70294884F9}"/>
              </a:ext>
            </a:extLst>
          </p:cNvPr>
          <p:cNvSpPr txBox="1"/>
          <p:nvPr/>
        </p:nvSpPr>
        <p:spPr>
          <a:xfrm>
            <a:off x="732944" y="191442"/>
            <a:ext cx="1415772" cy="584775"/>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ja-JP" altLang="en-US" sz="3200" b="1" dirty="0">
                <a:solidFill>
                  <a:srgbClr val="FF0000"/>
                </a:solidFill>
                <a:latin typeface="UD デジタル 教科書体 N-B" panose="02020700000000000000" pitchFamily="17" charset="-128"/>
                <a:ea typeface="UD デジタル 教科書体 N-B" panose="02020700000000000000" pitchFamily="17" charset="-128"/>
              </a:rPr>
              <a:t>氾濫原</a:t>
            </a:r>
            <a:endParaRPr kumimoji="1" lang="ja-JP" altLang="en-US" sz="3200" b="1" dirty="0">
              <a:solidFill>
                <a:srgbClr val="FF0000"/>
              </a:solidFill>
              <a:latin typeface="UD デジタル 教科書体 N-B" panose="02020700000000000000" pitchFamily="17" charset="-128"/>
              <a:ea typeface="UD デジタル 教科書体 N-B" panose="02020700000000000000" pitchFamily="17" charset="-128"/>
            </a:endParaRPr>
          </a:p>
        </p:txBody>
      </p:sp>
      <p:sp>
        <p:nvSpPr>
          <p:cNvPr id="5" name="テキスト ボックス 4">
            <a:extLst>
              <a:ext uri="{FF2B5EF4-FFF2-40B4-BE49-F238E27FC236}">
                <a16:creationId xmlns:a16="http://schemas.microsoft.com/office/drawing/2014/main" id="{9AC10D94-C0E9-442E-B387-E3A262AC7BC2}"/>
              </a:ext>
            </a:extLst>
          </p:cNvPr>
          <p:cNvSpPr txBox="1"/>
          <p:nvPr/>
        </p:nvSpPr>
        <p:spPr>
          <a:xfrm>
            <a:off x="1103567" y="1440087"/>
            <a:ext cx="1826141" cy="584775"/>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ja-JP" altLang="en-US" sz="3200" b="1" dirty="0">
                <a:solidFill>
                  <a:srgbClr val="FF0000"/>
                </a:solidFill>
                <a:latin typeface="UD デジタル 教科書体 N-B" panose="02020700000000000000" pitchFamily="17" charset="-128"/>
                <a:ea typeface="UD デジタル 教科書体 N-B" panose="02020700000000000000" pitchFamily="17" charset="-128"/>
              </a:rPr>
              <a:t>自然堤防</a:t>
            </a:r>
            <a:endParaRPr kumimoji="1" lang="ja-JP" altLang="en-US" sz="3200" b="1" dirty="0">
              <a:solidFill>
                <a:srgbClr val="FF0000"/>
              </a:solidFill>
              <a:latin typeface="UD デジタル 教科書体 N-B" panose="02020700000000000000" pitchFamily="17" charset="-128"/>
              <a:ea typeface="UD デジタル 教科書体 N-B" panose="02020700000000000000" pitchFamily="17" charset="-128"/>
            </a:endParaRPr>
          </a:p>
        </p:txBody>
      </p:sp>
      <p:sp>
        <p:nvSpPr>
          <p:cNvPr id="6" name="テキスト ボックス 5">
            <a:extLst>
              <a:ext uri="{FF2B5EF4-FFF2-40B4-BE49-F238E27FC236}">
                <a16:creationId xmlns:a16="http://schemas.microsoft.com/office/drawing/2014/main" id="{3FD3BB05-63D5-4F88-9F48-59FD8C5D4680}"/>
              </a:ext>
            </a:extLst>
          </p:cNvPr>
          <p:cNvSpPr txBox="1"/>
          <p:nvPr/>
        </p:nvSpPr>
        <p:spPr>
          <a:xfrm>
            <a:off x="941006" y="2820223"/>
            <a:ext cx="1826141" cy="584775"/>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ja-JP" altLang="en-US" sz="3200" b="1" dirty="0">
                <a:solidFill>
                  <a:srgbClr val="FF0000"/>
                </a:solidFill>
                <a:latin typeface="UD デジタル 教科書体 N-B" panose="02020700000000000000" pitchFamily="17" charset="-128"/>
                <a:ea typeface="UD デジタル 教科書体 N-B" panose="02020700000000000000" pitchFamily="17" charset="-128"/>
              </a:rPr>
              <a:t>後背湿地</a:t>
            </a:r>
            <a:endParaRPr kumimoji="1" lang="ja-JP" altLang="en-US" sz="3200" b="1" dirty="0">
              <a:solidFill>
                <a:srgbClr val="FF0000"/>
              </a:solidFill>
              <a:latin typeface="UD デジタル 教科書体 N-B" panose="02020700000000000000" pitchFamily="17" charset="-128"/>
              <a:ea typeface="UD デジタル 教科書体 N-B" panose="02020700000000000000" pitchFamily="17" charset="-128"/>
            </a:endParaRPr>
          </a:p>
        </p:txBody>
      </p:sp>
      <p:sp>
        <p:nvSpPr>
          <p:cNvPr id="7" name="テキスト ボックス 6">
            <a:extLst>
              <a:ext uri="{FF2B5EF4-FFF2-40B4-BE49-F238E27FC236}">
                <a16:creationId xmlns:a16="http://schemas.microsoft.com/office/drawing/2014/main" id="{604CA1F2-A485-43BF-B883-31A18425C86D}"/>
              </a:ext>
            </a:extLst>
          </p:cNvPr>
          <p:cNvSpPr txBox="1"/>
          <p:nvPr/>
        </p:nvSpPr>
        <p:spPr>
          <a:xfrm>
            <a:off x="941005" y="4619986"/>
            <a:ext cx="1826141" cy="584775"/>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ja-JP" altLang="en-US" sz="3200" b="1" dirty="0">
                <a:solidFill>
                  <a:srgbClr val="FF0000"/>
                </a:solidFill>
                <a:latin typeface="UD デジタル 教科書体 N-B" panose="02020700000000000000" pitchFamily="17" charset="-128"/>
                <a:ea typeface="UD デジタル 教科書体 N-B" panose="02020700000000000000" pitchFamily="17" charset="-128"/>
              </a:rPr>
              <a:t>三日月湖</a:t>
            </a:r>
            <a:endParaRPr kumimoji="1" lang="ja-JP" altLang="en-US" sz="3200" b="1" dirty="0">
              <a:solidFill>
                <a:srgbClr val="FF0000"/>
              </a:solidFill>
              <a:latin typeface="UD デジタル 教科書体 N-B" panose="02020700000000000000" pitchFamily="17" charset="-128"/>
              <a:ea typeface="UD デジタル 教科書体 N-B" panose="02020700000000000000" pitchFamily="17" charset="-128"/>
            </a:endParaRPr>
          </a:p>
        </p:txBody>
      </p:sp>
    </p:spTree>
    <p:extLst>
      <p:ext uri="{BB962C8B-B14F-4D97-AF65-F5344CB8AC3E}">
        <p14:creationId xmlns:p14="http://schemas.microsoft.com/office/powerpoint/2010/main" val="258835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4D2114D-7B36-4D03-9D96-EC1503BDA648}"/>
              </a:ext>
            </a:extLst>
          </p:cNvPr>
          <p:cNvSpPr>
            <a:spLocks noGrp="1"/>
          </p:cNvSpPr>
          <p:nvPr>
            <p:ph type="title"/>
          </p:nvPr>
        </p:nvSpPr>
        <p:spPr>
          <a:xfrm>
            <a:off x="0" y="226504"/>
            <a:ext cx="12192000" cy="478171"/>
          </a:xfrm>
        </p:spPr>
        <p:txBody>
          <a:bodyPr>
            <a:noAutofit/>
          </a:bodyPr>
          <a:lstStyle/>
          <a:p>
            <a:endParaRPr kumimoji="1" lang="ja-JP" altLang="en-US" sz="2800" b="1"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3" name="コンテンツ プレースホルダー 2">
            <a:extLst>
              <a:ext uri="{FF2B5EF4-FFF2-40B4-BE49-F238E27FC236}">
                <a16:creationId xmlns:a16="http://schemas.microsoft.com/office/drawing/2014/main" id="{A83F9982-19A3-4A28-957A-1908E054A22E}"/>
              </a:ext>
            </a:extLst>
          </p:cNvPr>
          <p:cNvSpPr>
            <a:spLocks noGrp="1"/>
          </p:cNvSpPr>
          <p:nvPr>
            <p:ph idx="1"/>
          </p:nvPr>
        </p:nvSpPr>
        <p:spPr>
          <a:xfrm>
            <a:off x="1" y="906011"/>
            <a:ext cx="12191998" cy="5951988"/>
          </a:xfrm>
        </p:spPr>
        <p:txBody>
          <a:bodyPr/>
          <a:lstStyle/>
          <a:p>
            <a:pPr marL="0" indent="0">
              <a:buNone/>
            </a:pPr>
            <a:r>
              <a:rPr kumimoji="1" lang="ja-JP" altLang="en-US" b="1"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p:txBody>
      </p:sp>
      <p:pic>
        <p:nvPicPr>
          <p:cNvPr id="4" name="図 3">
            <a:extLst>
              <a:ext uri="{FF2B5EF4-FFF2-40B4-BE49-F238E27FC236}">
                <a16:creationId xmlns:a16="http://schemas.microsoft.com/office/drawing/2014/main" id="{A6F189EF-6405-47DE-B5CD-16C9AF0CD21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11313593" cy="6858000"/>
          </a:xfrm>
          <a:prstGeom prst="rect">
            <a:avLst/>
          </a:prstGeom>
        </p:spPr>
      </p:pic>
      <p:pic>
        <p:nvPicPr>
          <p:cNvPr id="5" name="図 4">
            <a:extLst>
              <a:ext uri="{FF2B5EF4-FFF2-40B4-BE49-F238E27FC236}">
                <a16:creationId xmlns:a16="http://schemas.microsoft.com/office/drawing/2014/main" id="{1E1EA300-F434-4522-A4EF-2C59F914C32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862132" y="3520526"/>
            <a:ext cx="4329868" cy="3337475"/>
          </a:xfrm>
          <a:prstGeom prst="rect">
            <a:avLst/>
          </a:prstGeom>
        </p:spPr>
      </p:pic>
    </p:spTree>
    <p:extLst>
      <p:ext uri="{BB962C8B-B14F-4D97-AF65-F5344CB8AC3E}">
        <p14:creationId xmlns:p14="http://schemas.microsoft.com/office/powerpoint/2010/main" val="35592630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4D2114D-7B36-4D03-9D96-EC1503BDA648}"/>
              </a:ext>
            </a:extLst>
          </p:cNvPr>
          <p:cNvSpPr>
            <a:spLocks noGrp="1"/>
          </p:cNvSpPr>
          <p:nvPr>
            <p:ph type="title"/>
          </p:nvPr>
        </p:nvSpPr>
        <p:spPr>
          <a:xfrm>
            <a:off x="9526" y="88087"/>
            <a:ext cx="12192000" cy="478171"/>
          </a:xfrm>
        </p:spPr>
        <p:txBody>
          <a:bodyPr>
            <a:noAutofit/>
          </a:bodyPr>
          <a:lstStyle/>
          <a:p>
            <a:r>
              <a:rPr kumimoji="1" lang="ja-JP" altLang="en-US" sz="2800" b="1"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プリントの地域を</a:t>
            </a:r>
            <a:r>
              <a:rPr kumimoji="1" lang="en-US" altLang="ja-JP" sz="2800" b="1"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3D</a:t>
            </a:r>
            <a:r>
              <a:rPr kumimoji="1" lang="ja-JP" altLang="en-US" sz="2800" b="1"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化すると</a:t>
            </a:r>
            <a:r>
              <a:rPr kumimoji="1" lang="en-US" altLang="ja-JP" sz="2800" b="1"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endParaRPr kumimoji="1" lang="ja-JP" altLang="en-US" sz="2800" b="1"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3" name="コンテンツ プレースホルダー 2">
            <a:extLst>
              <a:ext uri="{FF2B5EF4-FFF2-40B4-BE49-F238E27FC236}">
                <a16:creationId xmlns:a16="http://schemas.microsoft.com/office/drawing/2014/main" id="{A83F9982-19A3-4A28-957A-1908E054A22E}"/>
              </a:ext>
            </a:extLst>
          </p:cNvPr>
          <p:cNvSpPr>
            <a:spLocks noGrp="1"/>
          </p:cNvSpPr>
          <p:nvPr>
            <p:ph idx="1"/>
          </p:nvPr>
        </p:nvSpPr>
        <p:spPr>
          <a:xfrm>
            <a:off x="1" y="906011"/>
            <a:ext cx="12191998" cy="5951988"/>
          </a:xfrm>
        </p:spPr>
        <p:txBody>
          <a:bodyPr/>
          <a:lstStyle/>
          <a:p>
            <a:pPr marL="0" indent="0">
              <a:buNone/>
            </a:pPr>
            <a:r>
              <a:rPr kumimoji="1" lang="ja-JP" altLang="en-US" b="1"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p:txBody>
      </p:sp>
      <p:pic>
        <p:nvPicPr>
          <p:cNvPr id="5" name="図 4">
            <a:extLst>
              <a:ext uri="{FF2B5EF4-FFF2-40B4-BE49-F238E27FC236}">
                <a16:creationId xmlns:a16="http://schemas.microsoft.com/office/drawing/2014/main" id="{01B61713-CE62-42F2-9792-3D4A176C70B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9053" y="671119"/>
            <a:ext cx="12172947" cy="5729680"/>
          </a:xfrm>
          <a:prstGeom prst="rect">
            <a:avLst/>
          </a:prstGeom>
        </p:spPr>
      </p:pic>
      <p:sp>
        <p:nvSpPr>
          <p:cNvPr id="6" name="正方形/長方形 5">
            <a:extLst>
              <a:ext uri="{FF2B5EF4-FFF2-40B4-BE49-F238E27FC236}">
                <a16:creationId xmlns:a16="http://schemas.microsoft.com/office/drawing/2014/main" id="{277F6EF6-59D4-4AE1-BAC8-00750BFBD408}"/>
              </a:ext>
            </a:extLst>
          </p:cNvPr>
          <p:cNvSpPr/>
          <p:nvPr/>
        </p:nvSpPr>
        <p:spPr>
          <a:xfrm>
            <a:off x="9526" y="6451025"/>
            <a:ext cx="7340471" cy="369332"/>
          </a:xfrm>
          <a:prstGeom prst="rect">
            <a:avLst/>
          </a:prstGeom>
        </p:spPr>
        <p:txBody>
          <a:bodyPr wrap="none">
            <a:spAutoFit/>
          </a:bodyPr>
          <a:lstStyle/>
          <a:p>
            <a:pPr algn="just">
              <a:spcAft>
                <a:spcPts val="0"/>
              </a:spcAft>
            </a:pPr>
            <a:r>
              <a:rPr lang="ja-JP" altLang="ja-JP" kern="100" dirty="0">
                <a:latin typeface="游明朝" panose="02020400000000000000" pitchFamily="18" charset="-128"/>
                <a:ea typeface="游明朝" panose="02020400000000000000" pitchFamily="18" charset="-128"/>
                <a:cs typeface="Times New Roman" panose="02020603050405020304" pitchFamily="18" charset="0"/>
              </a:rPr>
              <a:t>図　氾濫原（北海道浦臼町　石狩川流域）</a:t>
            </a:r>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　＊高さは強調してある。</a:t>
            </a:r>
            <a:endParaRPr lang="ja-JP" altLang="ja-JP" kern="100" dirty="0">
              <a:latin typeface="游明朝" panose="02020400000000000000" pitchFamily="18" charset="-128"/>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6522560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A83F9982-19A3-4A28-957A-1908E054A22E}"/>
              </a:ext>
            </a:extLst>
          </p:cNvPr>
          <p:cNvSpPr>
            <a:spLocks noGrp="1"/>
          </p:cNvSpPr>
          <p:nvPr>
            <p:ph idx="1"/>
          </p:nvPr>
        </p:nvSpPr>
        <p:spPr>
          <a:xfrm>
            <a:off x="1" y="109057"/>
            <a:ext cx="12191998" cy="6748942"/>
          </a:xfrm>
        </p:spPr>
        <p:txBody>
          <a:bodyPr/>
          <a:lstStyle/>
          <a:p>
            <a:pPr marL="0" indent="0" algn="just">
              <a:buNone/>
            </a:pPr>
            <a:r>
              <a:rPr lang="en-US" altLang="ja-JP" b="1" dirty="0">
                <a:latin typeface="UD デジタル 教科書体 N-B" panose="02020700000000000000" pitchFamily="17" charset="-128"/>
                <a:ea typeface="UD デジタル 教科書体 N-B" panose="02020700000000000000" pitchFamily="17" charset="-128"/>
              </a:rPr>
              <a:t>5.</a:t>
            </a:r>
            <a:r>
              <a:rPr lang="ja-JP" altLang="en-US" b="1" u="sng" dirty="0">
                <a:latin typeface="UD デジタル 教科書体 N-B" panose="02020700000000000000" pitchFamily="17" charset="-128"/>
                <a:ea typeface="UD デジタル 教科書体 N-B" panose="02020700000000000000" pitchFamily="17" charset="-128"/>
              </a:rPr>
              <a:t>　　　　　　　　　　　　　　</a:t>
            </a:r>
            <a:r>
              <a:rPr lang="en-US" altLang="ja-JP" b="1" dirty="0">
                <a:latin typeface="UD デジタル 教科書体 N-B" panose="02020700000000000000" pitchFamily="17" charset="-128"/>
                <a:ea typeface="UD デジタル 教科書体 N-B" panose="02020700000000000000" pitchFamily="17" charset="-128"/>
              </a:rPr>
              <a:t>…</a:t>
            </a:r>
          </a:p>
          <a:p>
            <a:pPr marL="0" indent="0" algn="just">
              <a:buNone/>
            </a:pPr>
            <a:r>
              <a:rPr lang="ja-JP" altLang="en-US" b="1" dirty="0">
                <a:latin typeface="UD デジタル 教科書体 N-B" panose="02020700000000000000" pitchFamily="17" charset="-128"/>
                <a:ea typeface="UD デジタル 教科書体 N-B" panose="02020700000000000000" pitchFamily="17" charset="-128"/>
              </a:rPr>
              <a:t>　河川が最下流部で湖や内湾などの静水域に流れ込むと、河川水が運んできた細粒な土砂が水中に拡散してから堆積し、水域を埋め立てて形成する地形。</a:t>
            </a:r>
          </a:p>
          <a:p>
            <a:pPr marL="0" indent="0" algn="just">
              <a:buNone/>
            </a:pPr>
            <a:r>
              <a:rPr lang="ja-JP" altLang="en-US" b="1" dirty="0">
                <a:latin typeface="UD デジタル 教科書体 N-B" panose="02020700000000000000" pitchFamily="17" charset="-128"/>
                <a:ea typeface="UD デジタル 教科書体 N-B" panose="02020700000000000000" pitchFamily="17" charset="-128"/>
              </a:rPr>
              <a:t>→三角州の陸上部分は、非常に勾配が小さく、平坦なのが特徴。</a:t>
            </a:r>
            <a:endParaRPr lang="en-US" altLang="ja-JP" b="1" dirty="0">
              <a:latin typeface="UD デジタル 教科書体 N-B" panose="02020700000000000000" pitchFamily="17" charset="-128"/>
              <a:ea typeface="UD デジタル 教科書体 N-B" panose="02020700000000000000" pitchFamily="17" charset="-128"/>
            </a:endParaRPr>
          </a:p>
          <a:p>
            <a:pPr marL="0" indent="0" algn="just">
              <a:buNone/>
            </a:pPr>
            <a:r>
              <a:rPr lang="ja-JP" altLang="en-US" b="1" dirty="0">
                <a:latin typeface="UD デジタル 教科書体 N-B" panose="02020700000000000000" pitchFamily="17" charset="-128"/>
                <a:ea typeface="UD デジタル 教科書体 N-B" panose="02020700000000000000" pitchFamily="17" charset="-128"/>
              </a:rPr>
              <a:t>　＝農地や人口密集地として利用。</a:t>
            </a:r>
          </a:p>
          <a:p>
            <a:pPr marL="0" indent="0" algn="just">
              <a:buNone/>
            </a:pPr>
            <a:endParaRPr kumimoji="1" lang="ja-JP" altLang="en-US" b="1" dirty="0">
              <a:latin typeface="UD デジタル 教科書体 N-B" panose="02020700000000000000" pitchFamily="17" charset="-128"/>
              <a:ea typeface="UD デジタル 教科書体 N-B" panose="02020700000000000000" pitchFamily="17" charset="-128"/>
            </a:endParaRPr>
          </a:p>
        </p:txBody>
      </p:sp>
      <p:pic>
        <p:nvPicPr>
          <p:cNvPr id="4" name="図 3">
            <a:extLst>
              <a:ext uri="{FF2B5EF4-FFF2-40B4-BE49-F238E27FC236}">
                <a16:creationId xmlns:a16="http://schemas.microsoft.com/office/drawing/2014/main" id="{948D7F98-DBAF-4738-929F-3341BF05E4C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95999" y="2324531"/>
            <a:ext cx="6068037" cy="4533468"/>
          </a:xfrm>
          <a:prstGeom prst="rect">
            <a:avLst/>
          </a:prstGeom>
        </p:spPr>
      </p:pic>
      <p:sp>
        <p:nvSpPr>
          <p:cNvPr id="5" name="テキスト ボックス 4">
            <a:extLst>
              <a:ext uri="{FF2B5EF4-FFF2-40B4-BE49-F238E27FC236}">
                <a16:creationId xmlns:a16="http://schemas.microsoft.com/office/drawing/2014/main" id="{F0CD0F4C-806D-4C27-BBD2-6E1F615272AE}"/>
              </a:ext>
            </a:extLst>
          </p:cNvPr>
          <p:cNvSpPr txBox="1"/>
          <p:nvPr/>
        </p:nvSpPr>
        <p:spPr>
          <a:xfrm>
            <a:off x="801191" y="0"/>
            <a:ext cx="3467616" cy="584775"/>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ja-JP" altLang="en-US" sz="3200" b="1" dirty="0">
                <a:solidFill>
                  <a:srgbClr val="FF0000"/>
                </a:solidFill>
                <a:latin typeface="UD デジタル 教科書体 N-B" panose="02020700000000000000" pitchFamily="17" charset="-128"/>
                <a:ea typeface="UD デジタル 教科書体 N-B" panose="02020700000000000000" pitchFamily="17" charset="-128"/>
              </a:rPr>
              <a:t>三角州（デルタ）</a:t>
            </a:r>
            <a:endParaRPr kumimoji="1" lang="ja-JP" altLang="en-US" sz="3200" b="1" dirty="0">
              <a:solidFill>
                <a:srgbClr val="FF0000"/>
              </a:solidFill>
              <a:latin typeface="UD デジタル 教科書体 N-B" panose="02020700000000000000" pitchFamily="17" charset="-128"/>
              <a:ea typeface="UD デジタル 教科書体 N-B" panose="02020700000000000000" pitchFamily="17" charset="-128"/>
            </a:endParaRPr>
          </a:p>
        </p:txBody>
      </p:sp>
    </p:spTree>
    <p:extLst>
      <p:ext uri="{BB962C8B-B14F-4D97-AF65-F5344CB8AC3E}">
        <p14:creationId xmlns:p14="http://schemas.microsoft.com/office/powerpoint/2010/main" val="2080573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A83F9982-19A3-4A28-957A-1908E054A22E}"/>
              </a:ext>
            </a:extLst>
          </p:cNvPr>
          <p:cNvSpPr>
            <a:spLocks noGrp="1"/>
          </p:cNvSpPr>
          <p:nvPr>
            <p:ph idx="1"/>
          </p:nvPr>
        </p:nvSpPr>
        <p:spPr>
          <a:xfrm>
            <a:off x="1" y="595618"/>
            <a:ext cx="12191998" cy="6262381"/>
          </a:xfrm>
        </p:spPr>
        <p:txBody>
          <a:bodyPr>
            <a:normAutofit/>
          </a:bodyPr>
          <a:lstStyle/>
          <a:p>
            <a:pPr marL="0" indent="0" algn="just">
              <a:buNone/>
            </a:pPr>
            <a:r>
              <a:rPr lang="en-US" altLang="ja-JP" b="1" dirty="0">
                <a:latin typeface="UD デジタル 教科書体 N-B" panose="02020700000000000000" pitchFamily="17" charset="-128"/>
                <a:ea typeface="UD デジタル 教科書体 N-B" panose="02020700000000000000" pitchFamily="17" charset="-128"/>
              </a:rPr>
              <a:t>ⅰ.</a:t>
            </a:r>
            <a:r>
              <a:rPr lang="ja-JP" altLang="en-US" b="1" u="sng" dirty="0">
                <a:latin typeface="UD デジタル 教科書体 N-B" panose="02020700000000000000" pitchFamily="17" charset="-128"/>
                <a:ea typeface="UD デジタル 教科書体 N-B" panose="02020700000000000000" pitchFamily="17" charset="-128"/>
              </a:rPr>
              <a:t>　　　　　　　　</a:t>
            </a:r>
            <a:r>
              <a:rPr lang="en-US" altLang="ja-JP" b="1" dirty="0">
                <a:latin typeface="UD デジタル 教科書体 N-B" panose="02020700000000000000" pitchFamily="17" charset="-128"/>
                <a:ea typeface="UD デジタル 教科書体 N-B" panose="02020700000000000000" pitchFamily="17" charset="-128"/>
              </a:rPr>
              <a:t>…</a:t>
            </a:r>
            <a:r>
              <a:rPr lang="ja-JP" altLang="en-US" b="1" dirty="0">
                <a:latin typeface="UD デジタル 教科書体 N-B" panose="02020700000000000000" pitchFamily="17" charset="-128"/>
                <a:ea typeface="UD デジタル 教科書体 N-B" panose="02020700000000000000" pitchFamily="17" charset="-128"/>
              </a:rPr>
              <a:t>鳥の足の指のように枝分かれする三角州。海底が緩勾配で海岸の波や流れに対し、河川の堆積作用が相対的に大きい場合に形成。例）ミシシッピ川（米）</a:t>
            </a:r>
          </a:p>
          <a:p>
            <a:pPr marL="0" indent="0" algn="just">
              <a:buNone/>
            </a:pPr>
            <a:endParaRPr lang="en-US" altLang="ja-JP" b="1" dirty="0">
              <a:latin typeface="UD デジタル 教科書体 N-B" panose="02020700000000000000" pitchFamily="17" charset="-128"/>
              <a:ea typeface="UD デジタル 教科書体 N-B" panose="02020700000000000000" pitchFamily="17" charset="-128"/>
            </a:endParaRPr>
          </a:p>
          <a:p>
            <a:pPr marL="0" indent="0" algn="just">
              <a:buNone/>
            </a:pPr>
            <a:r>
              <a:rPr lang="en-US" altLang="ja-JP" b="1" dirty="0">
                <a:latin typeface="UD デジタル 教科書体 N-B" panose="02020700000000000000" pitchFamily="17" charset="-128"/>
                <a:ea typeface="UD デジタル 教科書体 N-B" panose="02020700000000000000" pitchFamily="17" charset="-128"/>
              </a:rPr>
              <a:t>ⅱ.</a:t>
            </a:r>
            <a:r>
              <a:rPr lang="ja-JP" altLang="en-US" b="1" u="sng" dirty="0">
                <a:latin typeface="UD デジタル 教科書体 N-B" panose="02020700000000000000" pitchFamily="17" charset="-128"/>
                <a:ea typeface="UD デジタル 教科書体 N-B" panose="02020700000000000000" pitchFamily="17" charset="-128"/>
              </a:rPr>
              <a:t>　　　　　　　　</a:t>
            </a:r>
            <a:r>
              <a:rPr lang="en-US" altLang="ja-JP" b="1" dirty="0">
                <a:latin typeface="UD デジタル 教科書体 N-B" panose="02020700000000000000" pitchFamily="17" charset="-128"/>
                <a:ea typeface="UD デジタル 教科書体 N-B" panose="02020700000000000000" pitchFamily="17" charset="-128"/>
              </a:rPr>
              <a:t>…</a:t>
            </a:r>
            <a:r>
              <a:rPr lang="ja-JP" altLang="en-US" b="1" dirty="0">
                <a:latin typeface="UD デジタル 教科書体 N-B" panose="02020700000000000000" pitchFamily="17" charset="-128"/>
                <a:ea typeface="UD デジタル 教科書体 N-B" panose="02020700000000000000" pitchFamily="17" charset="-128"/>
              </a:rPr>
              <a:t>土砂の量が多く、海の波が穏やかで水量が少ない場所に形成。先端の円形が特徴。例）ナイル川（エジプト）</a:t>
            </a:r>
          </a:p>
          <a:p>
            <a:pPr marL="0" indent="0" algn="just">
              <a:buNone/>
            </a:pPr>
            <a:endParaRPr lang="en-US" altLang="ja-JP" b="1" dirty="0">
              <a:latin typeface="UD デジタル 教科書体 N-B" panose="02020700000000000000" pitchFamily="17" charset="-128"/>
              <a:ea typeface="UD デジタル 教科書体 N-B" panose="02020700000000000000" pitchFamily="17" charset="-128"/>
            </a:endParaRPr>
          </a:p>
          <a:p>
            <a:pPr marL="0" indent="0" algn="just">
              <a:buNone/>
            </a:pPr>
            <a:r>
              <a:rPr lang="en-US" altLang="ja-JP" b="1" dirty="0">
                <a:latin typeface="UD デジタル 教科書体 N-B" panose="02020700000000000000" pitchFamily="17" charset="-128"/>
                <a:ea typeface="UD デジタル 教科書体 N-B" panose="02020700000000000000" pitchFamily="17" charset="-128"/>
              </a:rPr>
              <a:t>ⅲ.</a:t>
            </a:r>
            <a:r>
              <a:rPr lang="ja-JP" altLang="en-US" b="1" u="sng" dirty="0">
                <a:latin typeface="UD デジタル 教科書体 N-B" panose="02020700000000000000" pitchFamily="17" charset="-128"/>
                <a:ea typeface="UD デジタル 教科書体 N-B" panose="02020700000000000000" pitchFamily="17" charset="-128"/>
              </a:rPr>
              <a:t>　　　　　　　　　</a:t>
            </a:r>
            <a:r>
              <a:rPr lang="en-US" altLang="ja-JP" b="1" dirty="0">
                <a:latin typeface="UD デジタル 教科書体 N-B" panose="02020700000000000000" pitchFamily="17" charset="-128"/>
                <a:ea typeface="UD デジタル 教科書体 N-B" panose="02020700000000000000" pitchFamily="17" charset="-128"/>
              </a:rPr>
              <a:t>…</a:t>
            </a:r>
            <a:r>
              <a:rPr lang="ja-JP" altLang="en-US" b="1" dirty="0">
                <a:latin typeface="UD デジタル 教科書体 N-B" panose="02020700000000000000" pitchFamily="17" charset="-128"/>
                <a:ea typeface="UD デジタル 教科書体 N-B" panose="02020700000000000000" pitchFamily="17" charset="-128"/>
              </a:rPr>
              <a:t>海の侵食力が強く、波や潮流で運ばれた土砂が堆積して形成。河口部分がとがり両側は弓形にへこんでいるのが特徴。例）テヴェレ川（伊）</a:t>
            </a:r>
          </a:p>
          <a:p>
            <a:pPr marL="0" indent="0" algn="just">
              <a:buNone/>
            </a:pPr>
            <a:endParaRPr kumimoji="1" lang="ja-JP" altLang="en-US" b="1" dirty="0">
              <a:latin typeface="UD デジタル 教科書体 N-B" panose="02020700000000000000" pitchFamily="17" charset="-128"/>
              <a:ea typeface="UD デジタル 教科書体 N-B" panose="02020700000000000000" pitchFamily="17" charset="-128"/>
            </a:endParaRPr>
          </a:p>
        </p:txBody>
      </p:sp>
      <p:sp>
        <p:nvSpPr>
          <p:cNvPr id="4" name="テキスト ボックス 3">
            <a:extLst>
              <a:ext uri="{FF2B5EF4-FFF2-40B4-BE49-F238E27FC236}">
                <a16:creationId xmlns:a16="http://schemas.microsoft.com/office/drawing/2014/main" id="{74584C71-C9ED-4DC5-BB28-8F94A4719DDF}"/>
              </a:ext>
            </a:extLst>
          </p:cNvPr>
          <p:cNvSpPr txBox="1"/>
          <p:nvPr/>
        </p:nvSpPr>
        <p:spPr>
          <a:xfrm>
            <a:off x="633690" y="445344"/>
            <a:ext cx="2646878" cy="584775"/>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ja-JP" altLang="en-US" sz="3200" b="1" dirty="0">
                <a:solidFill>
                  <a:srgbClr val="FF0000"/>
                </a:solidFill>
                <a:latin typeface="UD デジタル 教科書体 N-B" panose="02020700000000000000" pitchFamily="17" charset="-128"/>
                <a:ea typeface="UD デジタル 教科書体 N-B" panose="02020700000000000000" pitchFamily="17" charset="-128"/>
              </a:rPr>
              <a:t>鳥趾状三角州</a:t>
            </a:r>
            <a:endParaRPr kumimoji="1" lang="ja-JP" altLang="en-US" sz="3200" b="1" dirty="0">
              <a:solidFill>
                <a:srgbClr val="FF0000"/>
              </a:solidFill>
              <a:latin typeface="UD デジタル 教科書体 N-B" panose="02020700000000000000" pitchFamily="17" charset="-128"/>
              <a:ea typeface="UD デジタル 教科書体 N-B" panose="02020700000000000000" pitchFamily="17" charset="-128"/>
            </a:endParaRPr>
          </a:p>
        </p:txBody>
      </p:sp>
      <p:sp>
        <p:nvSpPr>
          <p:cNvPr id="5" name="テキスト ボックス 4">
            <a:extLst>
              <a:ext uri="{FF2B5EF4-FFF2-40B4-BE49-F238E27FC236}">
                <a16:creationId xmlns:a16="http://schemas.microsoft.com/office/drawing/2014/main" id="{B642F953-A18D-4413-A8BF-072C542F08C7}"/>
              </a:ext>
            </a:extLst>
          </p:cNvPr>
          <p:cNvSpPr txBox="1"/>
          <p:nvPr/>
        </p:nvSpPr>
        <p:spPr>
          <a:xfrm>
            <a:off x="633690" y="2279337"/>
            <a:ext cx="2646878" cy="584775"/>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ja-JP" altLang="en-US" sz="3200" b="1" dirty="0">
                <a:solidFill>
                  <a:srgbClr val="FF0000"/>
                </a:solidFill>
                <a:latin typeface="UD デジタル 教科書体 N-B" panose="02020700000000000000" pitchFamily="17" charset="-128"/>
                <a:ea typeface="UD デジタル 教科書体 N-B" panose="02020700000000000000" pitchFamily="17" charset="-128"/>
              </a:rPr>
              <a:t>円弧状三角州</a:t>
            </a:r>
            <a:endParaRPr kumimoji="1" lang="ja-JP" altLang="en-US" sz="3200" b="1" dirty="0">
              <a:solidFill>
                <a:srgbClr val="FF0000"/>
              </a:solidFill>
              <a:latin typeface="UD デジタル 教科書体 N-B" panose="02020700000000000000" pitchFamily="17" charset="-128"/>
              <a:ea typeface="UD デジタル 教科書体 N-B" panose="02020700000000000000" pitchFamily="17" charset="-128"/>
            </a:endParaRPr>
          </a:p>
        </p:txBody>
      </p:sp>
      <p:sp>
        <p:nvSpPr>
          <p:cNvPr id="6" name="テキスト ボックス 5">
            <a:extLst>
              <a:ext uri="{FF2B5EF4-FFF2-40B4-BE49-F238E27FC236}">
                <a16:creationId xmlns:a16="http://schemas.microsoft.com/office/drawing/2014/main" id="{2CDC751F-9671-4BBD-A770-5F75FA7FF1F3}"/>
              </a:ext>
            </a:extLst>
          </p:cNvPr>
          <p:cNvSpPr txBox="1"/>
          <p:nvPr/>
        </p:nvSpPr>
        <p:spPr>
          <a:xfrm>
            <a:off x="633690" y="3701501"/>
            <a:ext cx="3057247" cy="584775"/>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ja-JP" altLang="en-US" sz="3200" b="1" dirty="0">
                <a:solidFill>
                  <a:srgbClr val="FF0000"/>
                </a:solidFill>
                <a:latin typeface="UD デジタル 教科書体 N-B" panose="02020700000000000000" pitchFamily="17" charset="-128"/>
                <a:ea typeface="UD デジタル 教科書体 N-B" panose="02020700000000000000" pitchFamily="17" charset="-128"/>
              </a:rPr>
              <a:t>カスプ状三角州</a:t>
            </a:r>
            <a:endParaRPr kumimoji="1" lang="ja-JP" altLang="en-US" sz="3200" b="1" dirty="0">
              <a:solidFill>
                <a:srgbClr val="FF0000"/>
              </a:solidFill>
              <a:latin typeface="UD デジタル 教科書体 N-B" panose="02020700000000000000" pitchFamily="17" charset="-128"/>
              <a:ea typeface="UD デジタル 教科書体 N-B" panose="02020700000000000000" pitchFamily="17" charset="-128"/>
            </a:endParaRPr>
          </a:p>
        </p:txBody>
      </p:sp>
    </p:spTree>
    <p:extLst>
      <p:ext uri="{BB962C8B-B14F-4D97-AF65-F5344CB8AC3E}">
        <p14:creationId xmlns:p14="http://schemas.microsoft.com/office/powerpoint/2010/main" val="4017460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4D2114D-7B36-4D03-9D96-EC1503BDA648}"/>
              </a:ext>
            </a:extLst>
          </p:cNvPr>
          <p:cNvSpPr>
            <a:spLocks noGrp="1"/>
          </p:cNvSpPr>
          <p:nvPr>
            <p:ph type="title"/>
          </p:nvPr>
        </p:nvSpPr>
        <p:spPr>
          <a:xfrm>
            <a:off x="0" y="226504"/>
            <a:ext cx="12192000" cy="478171"/>
          </a:xfrm>
        </p:spPr>
        <p:txBody>
          <a:bodyPr>
            <a:noAutofit/>
          </a:bodyPr>
          <a:lstStyle/>
          <a:p>
            <a:endParaRPr kumimoji="1" lang="ja-JP" altLang="en-US" sz="2800" b="1"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3" name="コンテンツ プレースホルダー 2">
            <a:extLst>
              <a:ext uri="{FF2B5EF4-FFF2-40B4-BE49-F238E27FC236}">
                <a16:creationId xmlns:a16="http://schemas.microsoft.com/office/drawing/2014/main" id="{A83F9982-19A3-4A28-957A-1908E054A22E}"/>
              </a:ext>
            </a:extLst>
          </p:cNvPr>
          <p:cNvSpPr>
            <a:spLocks noGrp="1"/>
          </p:cNvSpPr>
          <p:nvPr>
            <p:ph idx="1"/>
          </p:nvPr>
        </p:nvSpPr>
        <p:spPr>
          <a:xfrm>
            <a:off x="1" y="906011"/>
            <a:ext cx="12191998" cy="5951988"/>
          </a:xfrm>
        </p:spPr>
        <p:txBody>
          <a:bodyPr/>
          <a:lstStyle/>
          <a:p>
            <a:pPr marL="0" indent="0">
              <a:buNone/>
            </a:pPr>
            <a:r>
              <a:rPr kumimoji="1" lang="ja-JP" altLang="en-US" b="1"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p:txBody>
      </p:sp>
      <p:pic>
        <p:nvPicPr>
          <p:cNvPr id="4" name="図 3">
            <a:extLst>
              <a:ext uri="{FF2B5EF4-FFF2-40B4-BE49-F238E27FC236}">
                <a16:creationId xmlns:a16="http://schemas.microsoft.com/office/drawing/2014/main" id="{04C879EC-73DC-42AE-B820-70D5B10C10C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7264137" cy="6858000"/>
          </a:xfrm>
          <a:prstGeom prst="rect">
            <a:avLst/>
          </a:prstGeom>
        </p:spPr>
      </p:pic>
      <p:pic>
        <p:nvPicPr>
          <p:cNvPr id="5" name="図 4">
            <a:extLst>
              <a:ext uri="{FF2B5EF4-FFF2-40B4-BE49-F238E27FC236}">
                <a16:creationId xmlns:a16="http://schemas.microsoft.com/office/drawing/2014/main" id="{A96DA502-B547-4B9E-8408-D8350375BCB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264137" y="0"/>
            <a:ext cx="4979536" cy="5442839"/>
          </a:xfrm>
          <a:prstGeom prst="rect">
            <a:avLst/>
          </a:prstGeom>
        </p:spPr>
      </p:pic>
      <p:sp>
        <p:nvSpPr>
          <p:cNvPr id="6" name="正方形/長方形 5">
            <a:extLst>
              <a:ext uri="{FF2B5EF4-FFF2-40B4-BE49-F238E27FC236}">
                <a16:creationId xmlns:a16="http://schemas.microsoft.com/office/drawing/2014/main" id="{CCAE1006-6572-4A85-8C4F-F8D58CBCB223}"/>
              </a:ext>
            </a:extLst>
          </p:cNvPr>
          <p:cNvSpPr/>
          <p:nvPr/>
        </p:nvSpPr>
        <p:spPr>
          <a:xfrm>
            <a:off x="92279" y="6574869"/>
            <a:ext cx="2323749" cy="163587"/>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E994B91F-4B1B-4D50-B270-B08881CE7E2E}"/>
              </a:ext>
            </a:extLst>
          </p:cNvPr>
          <p:cNvSpPr txBox="1"/>
          <p:nvPr/>
        </p:nvSpPr>
        <p:spPr>
          <a:xfrm>
            <a:off x="1979239" y="6244230"/>
            <a:ext cx="925253" cy="369332"/>
          </a:xfrm>
          <a:prstGeom prst="rect">
            <a:avLst/>
          </a:prstGeom>
          <a:noFill/>
        </p:spPr>
        <p:txBody>
          <a:bodyPr wrap="none" rtlCol="0">
            <a:spAutoFit/>
          </a:bodyPr>
          <a:lstStyle/>
          <a:p>
            <a:r>
              <a:rPr kumimoji="1" lang="en-US" altLang="ja-JP" b="1" dirty="0">
                <a:effectLst>
                  <a:outerShdw blurRad="38100" dist="38100" dir="2700000" algn="tl">
                    <a:srgbClr val="000000">
                      <a:alpha val="43137"/>
                    </a:srgbClr>
                  </a:outerShdw>
                </a:effectLst>
              </a:rPr>
              <a:t>151km</a:t>
            </a:r>
            <a:endParaRPr kumimoji="1" lang="ja-JP" altLang="en-US" b="1" dirty="0">
              <a:effectLst>
                <a:outerShdw blurRad="38100" dist="38100" dir="2700000" algn="tl">
                  <a:srgbClr val="000000">
                    <a:alpha val="43137"/>
                  </a:srgbClr>
                </a:outerShdw>
              </a:effectLst>
            </a:endParaRPr>
          </a:p>
        </p:txBody>
      </p:sp>
      <p:sp>
        <p:nvSpPr>
          <p:cNvPr id="8" name="正方形/長方形 7">
            <a:extLst>
              <a:ext uri="{FF2B5EF4-FFF2-40B4-BE49-F238E27FC236}">
                <a16:creationId xmlns:a16="http://schemas.microsoft.com/office/drawing/2014/main" id="{E2842770-B0CA-4FED-9CC1-D6B3EFDB7400}"/>
              </a:ext>
            </a:extLst>
          </p:cNvPr>
          <p:cNvSpPr/>
          <p:nvPr/>
        </p:nvSpPr>
        <p:spPr>
          <a:xfrm>
            <a:off x="7333377" y="5188019"/>
            <a:ext cx="1844180" cy="147379"/>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C3BAE57B-3499-42B2-9F4C-06E4CBEAB2FF}"/>
              </a:ext>
            </a:extLst>
          </p:cNvPr>
          <p:cNvSpPr txBox="1"/>
          <p:nvPr/>
        </p:nvSpPr>
        <p:spPr>
          <a:xfrm>
            <a:off x="8714930" y="4867894"/>
            <a:ext cx="792205" cy="369332"/>
          </a:xfrm>
          <a:prstGeom prst="rect">
            <a:avLst/>
          </a:prstGeom>
          <a:noFill/>
        </p:spPr>
        <p:txBody>
          <a:bodyPr wrap="none" rtlCol="0">
            <a:spAutoFit/>
          </a:bodyPr>
          <a:lstStyle/>
          <a:p>
            <a:r>
              <a:rPr lang="en-US" altLang="ja-JP" b="1" dirty="0">
                <a:solidFill>
                  <a:schemeClr val="bg1"/>
                </a:solidFill>
                <a:effectLst>
                  <a:outerShdw blurRad="38100" dist="38100" dir="2700000" algn="tl">
                    <a:srgbClr val="000000">
                      <a:alpha val="43137"/>
                    </a:srgbClr>
                  </a:outerShdw>
                </a:effectLst>
              </a:rPr>
              <a:t>27</a:t>
            </a:r>
            <a:r>
              <a:rPr kumimoji="1" lang="en-US" altLang="ja-JP" b="1" dirty="0">
                <a:solidFill>
                  <a:schemeClr val="bg1"/>
                </a:solidFill>
                <a:effectLst>
                  <a:outerShdw blurRad="38100" dist="38100" dir="2700000" algn="tl">
                    <a:srgbClr val="000000">
                      <a:alpha val="43137"/>
                    </a:srgbClr>
                  </a:outerShdw>
                </a:effectLst>
              </a:rPr>
              <a:t>km</a:t>
            </a:r>
            <a:endParaRPr kumimoji="1" lang="ja-JP" altLang="en-US"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65673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4D2114D-7B36-4D03-9D96-EC1503BDA648}"/>
              </a:ext>
            </a:extLst>
          </p:cNvPr>
          <p:cNvSpPr>
            <a:spLocks noGrp="1"/>
          </p:cNvSpPr>
          <p:nvPr>
            <p:ph type="title"/>
          </p:nvPr>
        </p:nvSpPr>
        <p:spPr>
          <a:xfrm>
            <a:off x="0" y="226504"/>
            <a:ext cx="12192000" cy="478171"/>
          </a:xfrm>
        </p:spPr>
        <p:txBody>
          <a:bodyPr>
            <a:noAutofit/>
          </a:bodyPr>
          <a:lstStyle/>
          <a:p>
            <a:endParaRPr kumimoji="1" lang="ja-JP" altLang="en-US" sz="2800" b="1"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3" name="コンテンツ プレースホルダー 2">
            <a:extLst>
              <a:ext uri="{FF2B5EF4-FFF2-40B4-BE49-F238E27FC236}">
                <a16:creationId xmlns:a16="http://schemas.microsoft.com/office/drawing/2014/main" id="{A83F9982-19A3-4A28-957A-1908E054A22E}"/>
              </a:ext>
            </a:extLst>
          </p:cNvPr>
          <p:cNvSpPr>
            <a:spLocks noGrp="1"/>
          </p:cNvSpPr>
          <p:nvPr>
            <p:ph idx="1"/>
          </p:nvPr>
        </p:nvSpPr>
        <p:spPr>
          <a:xfrm>
            <a:off x="1" y="906011"/>
            <a:ext cx="12191998" cy="5951988"/>
          </a:xfrm>
        </p:spPr>
        <p:txBody>
          <a:bodyPr/>
          <a:lstStyle/>
          <a:p>
            <a:pPr marL="0" indent="0">
              <a:buNone/>
            </a:pPr>
            <a:r>
              <a:rPr kumimoji="1" lang="ja-JP" altLang="en-US" b="1"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p:txBody>
      </p:sp>
      <p:pic>
        <p:nvPicPr>
          <p:cNvPr id="4" name="図 3">
            <a:extLst>
              <a:ext uri="{FF2B5EF4-FFF2-40B4-BE49-F238E27FC236}">
                <a16:creationId xmlns:a16="http://schemas.microsoft.com/office/drawing/2014/main" id="{4C8CF8C2-0437-4F62-B854-166B48BD825B}"/>
              </a:ext>
            </a:extLst>
          </p:cNvPr>
          <p:cNvPicPr>
            <a:picLocks noChangeAspect="1"/>
          </p:cNvPicPr>
          <p:nvPr/>
        </p:nvPicPr>
        <p:blipFill>
          <a:blip r:embed="rId2"/>
          <a:stretch>
            <a:fillRect/>
          </a:stretch>
        </p:blipFill>
        <p:spPr>
          <a:xfrm>
            <a:off x="0" y="-1"/>
            <a:ext cx="11586533" cy="6858000"/>
          </a:xfrm>
          <a:prstGeom prst="rect">
            <a:avLst/>
          </a:prstGeom>
        </p:spPr>
      </p:pic>
      <p:sp>
        <p:nvSpPr>
          <p:cNvPr id="5" name="正方形/長方形 4">
            <a:extLst>
              <a:ext uri="{FF2B5EF4-FFF2-40B4-BE49-F238E27FC236}">
                <a16:creationId xmlns:a16="http://schemas.microsoft.com/office/drawing/2014/main" id="{B466E561-A9DA-4E3A-8548-6C736AC96B9F}"/>
              </a:ext>
            </a:extLst>
          </p:cNvPr>
          <p:cNvSpPr/>
          <p:nvPr/>
        </p:nvSpPr>
        <p:spPr>
          <a:xfrm>
            <a:off x="118116" y="6549702"/>
            <a:ext cx="2323749" cy="163587"/>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141098B5-9253-4099-BF67-F0AB96898030}"/>
              </a:ext>
            </a:extLst>
          </p:cNvPr>
          <p:cNvSpPr txBox="1"/>
          <p:nvPr/>
        </p:nvSpPr>
        <p:spPr>
          <a:xfrm>
            <a:off x="1979239" y="6244230"/>
            <a:ext cx="926857" cy="369332"/>
          </a:xfrm>
          <a:prstGeom prst="rect">
            <a:avLst/>
          </a:prstGeom>
          <a:noFill/>
        </p:spPr>
        <p:txBody>
          <a:bodyPr wrap="none" rtlCol="0">
            <a:spAutoFit/>
          </a:bodyPr>
          <a:lstStyle/>
          <a:p>
            <a:r>
              <a:rPr lang="en-US" altLang="ja-JP" b="1" dirty="0">
                <a:solidFill>
                  <a:schemeClr val="bg1"/>
                </a:solidFill>
                <a:effectLst>
                  <a:outerShdw blurRad="38100" dist="38100" dir="2700000" algn="tl">
                    <a:srgbClr val="000000">
                      <a:alpha val="43137"/>
                    </a:srgbClr>
                  </a:outerShdw>
                </a:effectLst>
              </a:rPr>
              <a:t>3087</a:t>
            </a:r>
            <a:r>
              <a:rPr kumimoji="1" lang="en-US" altLang="ja-JP" b="1" dirty="0">
                <a:solidFill>
                  <a:schemeClr val="bg1"/>
                </a:solidFill>
                <a:effectLst>
                  <a:outerShdw blurRad="38100" dist="38100" dir="2700000" algn="tl">
                    <a:srgbClr val="000000">
                      <a:alpha val="43137"/>
                    </a:srgbClr>
                  </a:outerShdw>
                </a:effectLst>
              </a:rPr>
              <a:t>m</a:t>
            </a:r>
            <a:endParaRPr kumimoji="1" lang="ja-JP" altLang="en-US"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112550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4D2114D-7B36-4D03-9D96-EC1503BDA648}"/>
              </a:ext>
            </a:extLst>
          </p:cNvPr>
          <p:cNvSpPr>
            <a:spLocks noGrp="1"/>
          </p:cNvSpPr>
          <p:nvPr>
            <p:ph type="title"/>
          </p:nvPr>
        </p:nvSpPr>
        <p:spPr>
          <a:xfrm>
            <a:off x="0" y="226504"/>
            <a:ext cx="12192000" cy="478171"/>
          </a:xfrm>
        </p:spPr>
        <p:txBody>
          <a:bodyPr>
            <a:noAutofit/>
          </a:bodyPr>
          <a:lstStyle/>
          <a:p>
            <a:r>
              <a:rPr lang="ja-JP" altLang="en-US" sz="2800" b="1" dirty="0">
                <a:latin typeface="UD デジタル 教科書体 N-B" panose="02020700000000000000" pitchFamily="17" charset="-128"/>
                <a:ea typeface="UD デジタル 教科書体 N-B" panose="02020700000000000000" pitchFamily="17" charset="-128"/>
              </a:rPr>
              <a:t>＜洪積台地に広がる様々な地形＞</a:t>
            </a:r>
            <a:endParaRPr kumimoji="1" lang="ja-JP" altLang="en-US" sz="2800" b="1" dirty="0">
              <a:latin typeface="UD デジタル 教科書体 N-B" panose="02020700000000000000" pitchFamily="17" charset="-128"/>
              <a:ea typeface="UD デジタル 教科書体 N-B" panose="02020700000000000000" pitchFamily="17" charset="-128"/>
            </a:endParaRPr>
          </a:p>
        </p:txBody>
      </p:sp>
      <p:sp>
        <p:nvSpPr>
          <p:cNvPr id="3" name="コンテンツ プレースホルダー 2">
            <a:extLst>
              <a:ext uri="{FF2B5EF4-FFF2-40B4-BE49-F238E27FC236}">
                <a16:creationId xmlns:a16="http://schemas.microsoft.com/office/drawing/2014/main" id="{A83F9982-19A3-4A28-957A-1908E054A22E}"/>
              </a:ext>
            </a:extLst>
          </p:cNvPr>
          <p:cNvSpPr>
            <a:spLocks noGrp="1"/>
          </p:cNvSpPr>
          <p:nvPr>
            <p:ph idx="1"/>
          </p:nvPr>
        </p:nvSpPr>
        <p:spPr>
          <a:xfrm>
            <a:off x="1" y="906011"/>
            <a:ext cx="12191998" cy="5951988"/>
          </a:xfrm>
        </p:spPr>
        <p:txBody>
          <a:bodyPr>
            <a:normAutofit/>
          </a:bodyPr>
          <a:lstStyle/>
          <a:p>
            <a:pPr marL="0" indent="0">
              <a:buNone/>
            </a:pPr>
            <a:r>
              <a:rPr lang="ja-JP" altLang="en-US" b="1" dirty="0">
                <a:latin typeface="UD デジタル 教科書体 N-B" panose="02020700000000000000" pitchFamily="17" charset="-128"/>
                <a:ea typeface="UD デジタル 教科書体 N-B" panose="02020700000000000000" pitchFamily="17" charset="-128"/>
              </a:rPr>
              <a:t>・沖積平野周縁部：高さ</a:t>
            </a:r>
            <a:r>
              <a:rPr lang="en-US" altLang="ja-JP" b="1" dirty="0">
                <a:latin typeface="UD デジタル 教科書体 N-B" panose="02020700000000000000" pitchFamily="17" charset="-128"/>
                <a:ea typeface="UD デジタル 教科書体 N-B" panose="02020700000000000000" pitchFamily="17" charset="-128"/>
              </a:rPr>
              <a:t>2</a:t>
            </a:r>
            <a:r>
              <a:rPr lang="ja-JP" altLang="en-US" b="1" dirty="0">
                <a:latin typeface="UD デジタル 教科書体 N-B" panose="02020700000000000000" pitchFamily="17" charset="-128"/>
                <a:ea typeface="UD デジタル 教科書体 N-B" panose="02020700000000000000" pitchFamily="17" charset="-128"/>
              </a:rPr>
              <a:t>～</a:t>
            </a:r>
            <a:r>
              <a:rPr lang="en-US" altLang="ja-JP" b="1" dirty="0">
                <a:latin typeface="UD デジタル 教科書体 N-B" panose="02020700000000000000" pitchFamily="17" charset="-128"/>
                <a:ea typeface="UD デジタル 教科書体 N-B" panose="02020700000000000000" pitchFamily="17" charset="-128"/>
              </a:rPr>
              <a:t>3m</a:t>
            </a:r>
            <a:r>
              <a:rPr lang="ja-JP" altLang="en-US" b="1" dirty="0" err="1">
                <a:latin typeface="UD デジタル 教科書体 N-B" panose="02020700000000000000" pitchFamily="17" charset="-128"/>
                <a:ea typeface="UD デジタル 教科書体 N-B" panose="02020700000000000000" pitchFamily="17" charset="-128"/>
              </a:rPr>
              <a:t>、</a:t>
            </a:r>
            <a:r>
              <a:rPr lang="ja-JP" altLang="en-US" b="1" dirty="0">
                <a:latin typeface="UD デジタル 教科書体 N-B" panose="02020700000000000000" pitchFamily="17" charset="-128"/>
                <a:ea typeface="UD デジタル 教科書体 N-B" panose="02020700000000000000" pitchFamily="17" charset="-128"/>
              </a:rPr>
              <a:t>数十</a:t>
            </a:r>
            <a:r>
              <a:rPr lang="en-US" altLang="ja-JP" b="1" dirty="0">
                <a:latin typeface="UD デジタル 教科書体 N-B" panose="02020700000000000000" pitchFamily="17" charset="-128"/>
                <a:ea typeface="UD デジタル 教科書体 N-B" panose="02020700000000000000" pitchFamily="17" charset="-128"/>
              </a:rPr>
              <a:t>m</a:t>
            </a:r>
            <a:r>
              <a:rPr lang="ja-JP" altLang="en-US" b="1" dirty="0">
                <a:latin typeface="UD デジタル 教科書体 N-B" panose="02020700000000000000" pitchFamily="17" charset="-128"/>
                <a:ea typeface="UD デジタル 教科書体 N-B" panose="02020700000000000000" pitchFamily="17" charset="-128"/>
              </a:rPr>
              <a:t>以上の崖に囲まれた</a:t>
            </a:r>
            <a:r>
              <a:rPr lang="ja-JP" altLang="en-US" b="1" u="sng" dirty="0">
                <a:latin typeface="UD デジタル 教科書体 N-B" panose="02020700000000000000" pitchFamily="17" charset="-128"/>
                <a:ea typeface="UD デジタル 教科書体 N-B" panose="02020700000000000000" pitchFamily="17" charset="-128"/>
              </a:rPr>
              <a:t>　　　　</a:t>
            </a:r>
            <a:r>
              <a:rPr lang="ja-JP" altLang="en-US" b="1" dirty="0">
                <a:latin typeface="UD デジタル 教科書体 N-B" panose="02020700000000000000" pitchFamily="17" charset="-128"/>
                <a:ea typeface="UD デジタル 教科書体 N-B" panose="02020700000000000000" pitchFamily="17" charset="-128"/>
              </a:rPr>
              <a:t>や小山のような</a:t>
            </a:r>
            <a:r>
              <a:rPr lang="ja-JP" altLang="en-US" b="1" u="sng" dirty="0">
                <a:latin typeface="UD デジタル 教科書体 N-B" panose="02020700000000000000" pitchFamily="17" charset="-128"/>
                <a:ea typeface="UD デジタル 教科書体 N-B" panose="02020700000000000000" pitchFamily="17" charset="-128"/>
              </a:rPr>
              <a:t>　　　　　</a:t>
            </a:r>
            <a:r>
              <a:rPr lang="ja-JP" altLang="en-US" b="1" dirty="0">
                <a:latin typeface="UD デジタル 教科書体 N-B" panose="02020700000000000000" pitchFamily="17" charset="-128"/>
                <a:ea typeface="UD デジタル 教科書体 N-B" panose="02020700000000000000" pitchFamily="17" charset="-128"/>
              </a:rPr>
              <a:t>が分布。</a:t>
            </a:r>
          </a:p>
          <a:p>
            <a:pPr marL="0" indent="0">
              <a:buNone/>
            </a:pPr>
            <a:endParaRPr lang="en-US" altLang="ja-JP" b="1" dirty="0">
              <a:latin typeface="UD デジタル 教科書体 N-B" panose="02020700000000000000" pitchFamily="17" charset="-128"/>
              <a:ea typeface="UD デジタル 教科書体 N-B" panose="02020700000000000000" pitchFamily="17" charset="-128"/>
            </a:endParaRPr>
          </a:p>
          <a:p>
            <a:pPr marL="0" indent="0">
              <a:buNone/>
            </a:pPr>
            <a:r>
              <a:rPr lang="en-US" altLang="ja-JP" b="1" dirty="0">
                <a:latin typeface="UD デジタル 教科書体 N-B" panose="02020700000000000000" pitchFamily="17" charset="-128"/>
                <a:ea typeface="UD デジタル 教科書体 N-B" panose="02020700000000000000" pitchFamily="17" charset="-128"/>
              </a:rPr>
              <a:t>1.</a:t>
            </a:r>
            <a:r>
              <a:rPr lang="ja-JP" altLang="en-US" b="1" u="sng" dirty="0">
                <a:latin typeface="UD デジタル 教科書体 N-B" panose="02020700000000000000" pitchFamily="17" charset="-128"/>
                <a:ea typeface="UD デジタル 教科書体 N-B" panose="02020700000000000000" pitchFamily="17" charset="-128"/>
              </a:rPr>
              <a:t>　　　　　　　</a:t>
            </a:r>
            <a:r>
              <a:rPr lang="en-US" altLang="ja-JP" b="1" dirty="0">
                <a:latin typeface="UD デジタル 教科書体 N-B" panose="02020700000000000000" pitchFamily="17" charset="-128"/>
                <a:ea typeface="UD デジタル 教科書体 N-B" panose="02020700000000000000" pitchFamily="17" charset="-128"/>
              </a:rPr>
              <a:t>…</a:t>
            </a:r>
            <a:r>
              <a:rPr lang="ja-JP" altLang="en-US" b="1" dirty="0">
                <a:latin typeface="UD デジタル 教科書体 N-B" panose="02020700000000000000" pitchFamily="17" charset="-128"/>
                <a:ea typeface="UD デジタル 教科書体 N-B" panose="02020700000000000000" pitchFamily="17" charset="-128"/>
              </a:rPr>
              <a:t>（別名：河成段丘）、</a:t>
            </a:r>
            <a:r>
              <a:rPr lang="ja-JP" altLang="en-US" b="1" dirty="0">
                <a:solidFill>
                  <a:srgbClr val="FF0000"/>
                </a:solidFill>
                <a:latin typeface="UD デジタル 教科書体 N-B" panose="02020700000000000000" pitchFamily="17" charset="-128"/>
                <a:ea typeface="UD デジタル 教科書体 N-B" panose="02020700000000000000" pitchFamily="17" charset="-128"/>
              </a:rPr>
              <a:t>河川の流路に沿う階段状地形</a:t>
            </a:r>
            <a:r>
              <a:rPr lang="ja-JP" altLang="en-US" b="1" dirty="0">
                <a:latin typeface="UD デジタル 教科書体 N-B" panose="02020700000000000000" pitchFamily="17" charset="-128"/>
                <a:ea typeface="UD デジタル 教科書体 N-B" panose="02020700000000000000" pitchFamily="17" charset="-128"/>
              </a:rPr>
              <a:t>で、氾濫原よりも高い位置にあるものを段丘と呼ぶ。また、時代を異にする段丘面に接する崖を段丘崖と呼ぶ。</a:t>
            </a:r>
          </a:p>
          <a:p>
            <a:pPr marL="0" indent="0">
              <a:buNone/>
            </a:pPr>
            <a:endParaRPr lang="en-US" altLang="ja-JP" b="1" dirty="0">
              <a:latin typeface="UD デジタル 教科書体 N-B" panose="02020700000000000000" pitchFamily="17" charset="-128"/>
              <a:ea typeface="UD デジタル 教科書体 N-B" panose="02020700000000000000" pitchFamily="17" charset="-128"/>
            </a:endParaRPr>
          </a:p>
          <a:p>
            <a:pPr marL="0" indent="0">
              <a:buNone/>
            </a:pPr>
            <a:r>
              <a:rPr lang="en-US" altLang="ja-JP" b="1" dirty="0">
                <a:latin typeface="UD デジタル 教科書体 N-B" panose="02020700000000000000" pitchFamily="17" charset="-128"/>
                <a:ea typeface="UD デジタル 教科書体 N-B" panose="02020700000000000000" pitchFamily="17" charset="-128"/>
              </a:rPr>
              <a:t>2.</a:t>
            </a:r>
            <a:r>
              <a:rPr lang="ja-JP" altLang="en-US" b="1" u="sng" dirty="0">
                <a:latin typeface="UD デジタル 教科書体 N-B" panose="02020700000000000000" pitchFamily="17" charset="-128"/>
                <a:ea typeface="UD デジタル 教科書体 N-B" panose="02020700000000000000" pitchFamily="17" charset="-128"/>
              </a:rPr>
              <a:t>　　　　　　　</a:t>
            </a:r>
            <a:r>
              <a:rPr lang="en-US" altLang="ja-JP" b="1" dirty="0">
                <a:latin typeface="UD デジタル 教科書体 N-B" panose="02020700000000000000" pitchFamily="17" charset="-128"/>
                <a:ea typeface="UD デジタル 教科書体 N-B" panose="02020700000000000000" pitchFamily="17" charset="-128"/>
              </a:rPr>
              <a:t>…</a:t>
            </a:r>
            <a:r>
              <a:rPr lang="ja-JP" altLang="en-US" b="1" dirty="0">
                <a:latin typeface="UD デジタル 教科書体 N-B" panose="02020700000000000000" pitchFamily="17" charset="-128"/>
                <a:ea typeface="UD デジタル 教科書体 N-B" panose="02020700000000000000" pitchFamily="17" charset="-128"/>
              </a:rPr>
              <a:t>過去の海面に関連してできた海成の平坦面が不連続的に離水して、海岸線に沿って階段状に分布する地形。</a:t>
            </a:r>
            <a:endParaRPr lang="en-US" altLang="ja-JP" b="1" dirty="0">
              <a:latin typeface="UD デジタル 教科書体 N-B" panose="02020700000000000000" pitchFamily="17" charset="-128"/>
              <a:ea typeface="UD デジタル 教科書体 N-B" panose="02020700000000000000" pitchFamily="17" charset="-128"/>
            </a:endParaRPr>
          </a:p>
          <a:p>
            <a:pPr marL="0" indent="0">
              <a:buNone/>
            </a:pPr>
            <a:r>
              <a:rPr lang="ja-JP" altLang="en-US" b="1" dirty="0">
                <a:latin typeface="UD デジタル 教科書体 N-B" panose="02020700000000000000" pitchFamily="17" charset="-128"/>
                <a:ea typeface="UD デジタル 教科書体 N-B" panose="02020700000000000000" pitchFamily="17" charset="-128"/>
              </a:rPr>
              <a:t>　→川の作用ではなく、波食や隆起によって形成。</a:t>
            </a:r>
          </a:p>
          <a:p>
            <a:pPr marL="0" indent="0">
              <a:buNone/>
            </a:pPr>
            <a:endParaRPr kumimoji="1" lang="ja-JP" altLang="en-US" b="1" dirty="0">
              <a:latin typeface="UD デジタル 教科書体 N-B" panose="02020700000000000000" pitchFamily="17" charset="-128"/>
              <a:ea typeface="UD デジタル 教科書体 N-B" panose="02020700000000000000" pitchFamily="17" charset="-128"/>
            </a:endParaRPr>
          </a:p>
        </p:txBody>
      </p:sp>
      <p:sp>
        <p:nvSpPr>
          <p:cNvPr id="4" name="テキスト ボックス 3">
            <a:extLst>
              <a:ext uri="{FF2B5EF4-FFF2-40B4-BE49-F238E27FC236}">
                <a16:creationId xmlns:a16="http://schemas.microsoft.com/office/drawing/2014/main" id="{967A9962-EA9F-4013-89EC-BE5E7009F190}"/>
              </a:ext>
            </a:extLst>
          </p:cNvPr>
          <p:cNvSpPr txBox="1"/>
          <p:nvPr/>
        </p:nvSpPr>
        <p:spPr>
          <a:xfrm>
            <a:off x="9459654" y="747086"/>
            <a:ext cx="1005403" cy="584775"/>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ja-JP" altLang="en-US" sz="3200" b="1" dirty="0">
                <a:solidFill>
                  <a:srgbClr val="FF0000"/>
                </a:solidFill>
                <a:latin typeface="UD デジタル 教科書体 N-B" panose="02020700000000000000" pitchFamily="17" charset="-128"/>
                <a:ea typeface="UD デジタル 教科書体 N-B" panose="02020700000000000000" pitchFamily="17" charset="-128"/>
              </a:rPr>
              <a:t>台地</a:t>
            </a:r>
            <a:endParaRPr kumimoji="1" lang="ja-JP" altLang="en-US" sz="3200" b="1" dirty="0">
              <a:solidFill>
                <a:srgbClr val="FF0000"/>
              </a:solidFill>
              <a:latin typeface="UD デジタル 教科書体 N-B" panose="02020700000000000000" pitchFamily="17" charset="-128"/>
              <a:ea typeface="UD デジタル 教科書体 N-B" panose="02020700000000000000" pitchFamily="17" charset="-128"/>
            </a:endParaRPr>
          </a:p>
        </p:txBody>
      </p:sp>
      <p:sp>
        <p:nvSpPr>
          <p:cNvPr id="5" name="テキスト ボックス 4">
            <a:extLst>
              <a:ext uri="{FF2B5EF4-FFF2-40B4-BE49-F238E27FC236}">
                <a16:creationId xmlns:a16="http://schemas.microsoft.com/office/drawing/2014/main" id="{D7AF6381-9BA8-4699-93E9-C5A57AC174C4}"/>
              </a:ext>
            </a:extLst>
          </p:cNvPr>
          <p:cNvSpPr txBox="1"/>
          <p:nvPr/>
        </p:nvSpPr>
        <p:spPr>
          <a:xfrm>
            <a:off x="1853354" y="1225809"/>
            <a:ext cx="1005403" cy="584775"/>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ja-JP" altLang="en-US" sz="3200" b="1" dirty="0">
                <a:solidFill>
                  <a:srgbClr val="FF0000"/>
                </a:solidFill>
                <a:latin typeface="UD デジタル 教科書体 N-B" panose="02020700000000000000" pitchFamily="17" charset="-128"/>
                <a:ea typeface="UD デジタル 教科書体 N-B" panose="02020700000000000000" pitchFamily="17" charset="-128"/>
              </a:rPr>
              <a:t>丘陵</a:t>
            </a:r>
            <a:endParaRPr kumimoji="1" lang="ja-JP" altLang="en-US" sz="3200" b="1" dirty="0">
              <a:solidFill>
                <a:srgbClr val="FF0000"/>
              </a:solidFill>
              <a:latin typeface="UD デジタル 教科書体 N-B" panose="02020700000000000000" pitchFamily="17" charset="-128"/>
              <a:ea typeface="UD デジタル 教科書体 N-B" panose="02020700000000000000" pitchFamily="17" charset="-128"/>
            </a:endParaRPr>
          </a:p>
        </p:txBody>
      </p:sp>
      <p:sp>
        <p:nvSpPr>
          <p:cNvPr id="6" name="テキスト ボックス 5">
            <a:extLst>
              <a:ext uri="{FF2B5EF4-FFF2-40B4-BE49-F238E27FC236}">
                <a16:creationId xmlns:a16="http://schemas.microsoft.com/office/drawing/2014/main" id="{79DD7C8D-DCCC-43F9-87BB-6DAE7A3D589D}"/>
              </a:ext>
            </a:extLst>
          </p:cNvPr>
          <p:cNvSpPr txBox="1"/>
          <p:nvPr/>
        </p:nvSpPr>
        <p:spPr>
          <a:xfrm>
            <a:off x="650505" y="2144474"/>
            <a:ext cx="1826141" cy="584775"/>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ja-JP" altLang="en-US" sz="3200" b="1" dirty="0">
                <a:solidFill>
                  <a:srgbClr val="FF0000"/>
                </a:solidFill>
                <a:latin typeface="UD デジタル 教科書体 N-B" panose="02020700000000000000" pitchFamily="17" charset="-128"/>
                <a:ea typeface="UD デジタル 教科書体 N-B" panose="02020700000000000000" pitchFamily="17" charset="-128"/>
              </a:rPr>
              <a:t>河岸段丘</a:t>
            </a:r>
            <a:endParaRPr kumimoji="1" lang="ja-JP" altLang="en-US" sz="3200" b="1" dirty="0">
              <a:solidFill>
                <a:srgbClr val="FF0000"/>
              </a:solidFill>
              <a:latin typeface="UD デジタル 教科書体 N-B" panose="02020700000000000000" pitchFamily="17" charset="-128"/>
              <a:ea typeface="UD デジタル 教科書体 N-B" panose="02020700000000000000" pitchFamily="17" charset="-128"/>
            </a:endParaRPr>
          </a:p>
        </p:txBody>
      </p:sp>
      <p:sp>
        <p:nvSpPr>
          <p:cNvPr id="7" name="テキスト ボックス 6">
            <a:extLst>
              <a:ext uri="{FF2B5EF4-FFF2-40B4-BE49-F238E27FC236}">
                <a16:creationId xmlns:a16="http://schemas.microsoft.com/office/drawing/2014/main" id="{5A4945A8-E532-46B8-A542-750E057B063E}"/>
              </a:ext>
            </a:extLst>
          </p:cNvPr>
          <p:cNvSpPr txBox="1"/>
          <p:nvPr/>
        </p:nvSpPr>
        <p:spPr>
          <a:xfrm>
            <a:off x="650504" y="3967712"/>
            <a:ext cx="1826141" cy="584775"/>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ja-JP" altLang="en-US" sz="3200" b="1" dirty="0">
                <a:solidFill>
                  <a:srgbClr val="FF0000"/>
                </a:solidFill>
                <a:latin typeface="UD デジタル 教科書体 N-B" panose="02020700000000000000" pitchFamily="17" charset="-128"/>
                <a:ea typeface="UD デジタル 教科書体 N-B" panose="02020700000000000000" pitchFamily="17" charset="-128"/>
              </a:rPr>
              <a:t>海岸段丘</a:t>
            </a:r>
            <a:endParaRPr kumimoji="1" lang="ja-JP" altLang="en-US" sz="3200" b="1" dirty="0">
              <a:solidFill>
                <a:srgbClr val="FF0000"/>
              </a:solidFill>
              <a:latin typeface="UD デジタル 教科書体 N-B" panose="02020700000000000000" pitchFamily="17" charset="-128"/>
              <a:ea typeface="UD デジタル 教科書体 N-B" panose="02020700000000000000" pitchFamily="17" charset="-128"/>
            </a:endParaRPr>
          </a:p>
        </p:txBody>
      </p:sp>
    </p:spTree>
    <p:extLst>
      <p:ext uri="{BB962C8B-B14F-4D97-AF65-F5344CB8AC3E}">
        <p14:creationId xmlns:p14="http://schemas.microsoft.com/office/powerpoint/2010/main" val="3186108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4D2114D-7B36-4D03-9D96-EC1503BDA648}"/>
              </a:ext>
            </a:extLst>
          </p:cNvPr>
          <p:cNvSpPr>
            <a:spLocks noGrp="1"/>
          </p:cNvSpPr>
          <p:nvPr>
            <p:ph type="title"/>
          </p:nvPr>
        </p:nvSpPr>
        <p:spPr>
          <a:xfrm>
            <a:off x="0" y="12295"/>
            <a:ext cx="12192000" cy="829204"/>
          </a:xfrm>
        </p:spPr>
        <p:txBody>
          <a:bodyPr>
            <a:noAutofit/>
          </a:bodyPr>
          <a:lstStyle/>
          <a:p>
            <a:pPr algn="just"/>
            <a:r>
              <a:rPr lang="en-US" altLang="ja-JP" sz="2600" b="1" dirty="0">
                <a:latin typeface="UD デジタル 教科書体 N-B" panose="02020700000000000000" pitchFamily="17" charset="-128"/>
                <a:ea typeface="UD デジタル 教科書体 N-B" panose="02020700000000000000" pitchFamily="17" charset="-128"/>
              </a:rPr>
              <a:t>【</a:t>
            </a:r>
            <a:r>
              <a:rPr lang="ja-JP" altLang="en-US" sz="2600" b="1" dirty="0">
                <a:latin typeface="UD デジタル 教科書体 N-B" panose="02020700000000000000" pitchFamily="17" charset="-128"/>
                <a:ea typeface="UD デジタル 教科書体 N-B" panose="02020700000000000000" pitchFamily="17" charset="-128"/>
              </a:rPr>
              <a:t>考えよう：河岸段丘でみられる土地利用にはどんな活用があるだろうか？</a:t>
            </a:r>
            <a:r>
              <a:rPr lang="en-US" altLang="ja-JP" sz="2600" b="1" dirty="0">
                <a:latin typeface="UD デジタル 教科書体 N-B" panose="02020700000000000000" pitchFamily="17" charset="-128"/>
                <a:ea typeface="UD デジタル 教科書体 N-B" panose="02020700000000000000" pitchFamily="17" charset="-128"/>
              </a:rPr>
              <a:t>】</a:t>
            </a:r>
            <a:endParaRPr kumimoji="1" lang="ja-JP" altLang="en-US" sz="2600" b="1" dirty="0">
              <a:latin typeface="UD デジタル 教科書体 N-B" panose="02020700000000000000" pitchFamily="17" charset="-128"/>
              <a:ea typeface="UD デジタル 教科書体 N-B" panose="02020700000000000000" pitchFamily="17" charset="-128"/>
            </a:endParaRPr>
          </a:p>
        </p:txBody>
      </p:sp>
      <p:pic>
        <p:nvPicPr>
          <p:cNvPr id="4" name="図 3">
            <a:extLst>
              <a:ext uri="{FF2B5EF4-FFF2-40B4-BE49-F238E27FC236}">
                <a16:creationId xmlns:a16="http://schemas.microsoft.com/office/drawing/2014/main" id="{38F30A39-52D7-46BD-AD8D-851849F7E03A}"/>
              </a:ext>
            </a:extLst>
          </p:cNvPr>
          <p:cNvPicPr>
            <a:picLocks noChangeAspect="1"/>
          </p:cNvPicPr>
          <p:nvPr/>
        </p:nvPicPr>
        <p:blipFill rotWithShape="1">
          <a:blip r:embed="rId2"/>
          <a:srcRect t="3256" b="4441"/>
          <a:stretch/>
        </p:blipFill>
        <p:spPr>
          <a:xfrm>
            <a:off x="415255" y="704675"/>
            <a:ext cx="11361490" cy="6141030"/>
          </a:xfrm>
          <a:prstGeom prst="rect">
            <a:avLst/>
          </a:prstGeom>
        </p:spPr>
      </p:pic>
    </p:spTree>
    <p:extLst>
      <p:ext uri="{BB962C8B-B14F-4D97-AF65-F5344CB8AC3E}">
        <p14:creationId xmlns:p14="http://schemas.microsoft.com/office/powerpoint/2010/main" val="9054706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4D2114D-7B36-4D03-9D96-EC1503BDA648}"/>
              </a:ext>
            </a:extLst>
          </p:cNvPr>
          <p:cNvSpPr>
            <a:spLocks noGrp="1"/>
          </p:cNvSpPr>
          <p:nvPr>
            <p:ph type="title"/>
          </p:nvPr>
        </p:nvSpPr>
        <p:spPr>
          <a:xfrm>
            <a:off x="0" y="117447"/>
            <a:ext cx="12192000" cy="478171"/>
          </a:xfrm>
        </p:spPr>
        <p:txBody>
          <a:bodyPr>
            <a:noAutofit/>
          </a:bodyPr>
          <a:lstStyle/>
          <a:p>
            <a:r>
              <a:rPr lang="ja-JP" altLang="en-US" sz="2800" b="1" dirty="0">
                <a:latin typeface="UD デジタル 教科書体 N-B" panose="02020700000000000000" pitchFamily="17" charset="-128"/>
                <a:ea typeface="UD デジタル 教科書体 N-B" panose="02020700000000000000" pitchFamily="17" charset="-128"/>
              </a:rPr>
              <a:t>「</a:t>
            </a:r>
            <a:r>
              <a:rPr lang="en-US" altLang="ja-JP" sz="2800" b="1" dirty="0">
                <a:latin typeface="UD デジタル 教科書体 N-B" panose="02020700000000000000" pitchFamily="17" charset="-128"/>
                <a:ea typeface="UD デジタル 教科書体 N-B" panose="02020700000000000000" pitchFamily="17" charset="-128"/>
              </a:rPr>
              <a:t>4</a:t>
            </a:r>
            <a:r>
              <a:rPr lang="ja-JP" altLang="en-US" sz="2800" b="1" dirty="0">
                <a:latin typeface="UD デジタル 教科書体 N-B" panose="02020700000000000000" pitchFamily="17" charset="-128"/>
                <a:ea typeface="UD デジタル 教科書体 N-B" panose="02020700000000000000" pitchFamily="17" charset="-128"/>
              </a:rPr>
              <a:t>」　河川がつくる地形と人々の生活</a:t>
            </a:r>
            <a:endParaRPr kumimoji="1" lang="ja-JP" altLang="en-US" sz="2800" b="1" dirty="0">
              <a:latin typeface="UD デジタル 教科書体 N-B" panose="02020700000000000000" pitchFamily="17" charset="-128"/>
              <a:ea typeface="UD デジタル 教科書体 N-B" panose="02020700000000000000" pitchFamily="17" charset="-128"/>
            </a:endParaRPr>
          </a:p>
        </p:txBody>
      </p:sp>
      <p:sp>
        <p:nvSpPr>
          <p:cNvPr id="3" name="コンテンツ プレースホルダー 2">
            <a:extLst>
              <a:ext uri="{FF2B5EF4-FFF2-40B4-BE49-F238E27FC236}">
                <a16:creationId xmlns:a16="http://schemas.microsoft.com/office/drawing/2014/main" id="{A83F9982-19A3-4A28-957A-1908E054A22E}"/>
              </a:ext>
            </a:extLst>
          </p:cNvPr>
          <p:cNvSpPr>
            <a:spLocks noGrp="1"/>
          </p:cNvSpPr>
          <p:nvPr>
            <p:ph idx="1"/>
          </p:nvPr>
        </p:nvSpPr>
        <p:spPr>
          <a:xfrm>
            <a:off x="1" y="704675"/>
            <a:ext cx="12191998" cy="6153324"/>
          </a:xfrm>
        </p:spPr>
        <p:txBody>
          <a:bodyPr/>
          <a:lstStyle/>
          <a:p>
            <a:pPr marL="0" indent="0" algn="just">
              <a:buNone/>
            </a:pPr>
            <a:r>
              <a:rPr lang="ja-JP" altLang="en-US" b="1" dirty="0">
                <a:latin typeface="UD デジタル 教科書体 N-B" panose="02020700000000000000" pitchFamily="17" charset="-128"/>
                <a:ea typeface="UD デジタル 教科書体 N-B" panose="02020700000000000000" pitchFamily="17" charset="-128"/>
              </a:rPr>
              <a:t>・日本を含む温暖な湿潤地域での地形は、河川の影響力が強い。</a:t>
            </a:r>
          </a:p>
          <a:p>
            <a:pPr marL="0" indent="0" algn="just">
              <a:buNone/>
            </a:pPr>
            <a:r>
              <a:rPr lang="ja-JP" altLang="en-US" b="1" dirty="0">
                <a:latin typeface="UD デジタル 教科書体 N-B" panose="02020700000000000000" pitchFamily="17" charset="-128"/>
                <a:ea typeface="UD デジタル 教科書体 N-B" panose="02020700000000000000" pitchFamily="17" charset="-128"/>
              </a:rPr>
              <a:t>→外的営力を受けて、河川の作用によって形成される</a:t>
            </a:r>
            <a:r>
              <a:rPr lang="ja-JP" altLang="en-US" b="1" u="sng" dirty="0">
                <a:latin typeface="UD デジタル 教科書体 N-B" panose="02020700000000000000" pitchFamily="17" charset="-128"/>
                <a:ea typeface="UD デジタル 教科書体 N-B" panose="02020700000000000000" pitchFamily="17" charset="-128"/>
              </a:rPr>
              <a:t>　　　　　　　　</a:t>
            </a:r>
            <a:r>
              <a:rPr lang="ja-JP" altLang="en-US" b="1" dirty="0">
                <a:latin typeface="UD デジタル 教科書体 N-B" panose="02020700000000000000" pitchFamily="17" charset="-128"/>
                <a:ea typeface="UD デジタル 教科書体 N-B" panose="02020700000000000000" pitchFamily="17" charset="-128"/>
              </a:rPr>
              <a:t>などの小地形が形成される。</a:t>
            </a:r>
          </a:p>
          <a:p>
            <a:pPr marL="0" indent="0" algn="just">
              <a:buNone/>
            </a:pPr>
            <a:endParaRPr kumimoji="1" lang="ja-JP" altLang="en-US" b="1" dirty="0">
              <a:latin typeface="UD デジタル 教科書体 N-B" panose="02020700000000000000" pitchFamily="17" charset="-128"/>
              <a:ea typeface="UD デジタル 教科書体 N-B" panose="02020700000000000000" pitchFamily="17" charset="-128"/>
            </a:endParaRPr>
          </a:p>
        </p:txBody>
      </p:sp>
      <p:pic>
        <p:nvPicPr>
          <p:cNvPr id="4" name="図 3">
            <a:extLst>
              <a:ext uri="{FF2B5EF4-FFF2-40B4-BE49-F238E27FC236}">
                <a16:creationId xmlns:a16="http://schemas.microsoft.com/office/drawing/2014/main" id="{806B2CAB-AB07-435D-966C-2ED03B4DFEC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602009" y="2223083"/>
            <a:ext cx="8987982" cy="4634916"/>
          </a:xfrm>
          <a:prstGeom prst="rect">
            <a:avLst/>
          </a:prstGeom>
        </p:spPr>
      </p:pic>
      <p:sp>
        <p:nvSpPr>
          <p:cNvPr id="5" name="テキスト ボックス 4">
            <a:extLst>
              <a:ext uri="{FF2B5EF4-FFF2-40B4-BE49-F238E27FC236}">
                <a16:creationId xmlns:a16="http://schemas.microsoft.com/office/drawing/2014/main" id="{C0D52B9A-A2DF-45CD-B57D-1D04F1E01141}"/>
              </a:ext>
            </a:extLst>
          </p:cNvPr>
          <p:cNvSpPr txBox="1"/>
          <p:nvPr/>
        </p:nvSpPr>
        <p:spPr>
          <a:xfrm>
            <a:off x="9363554" y="1060029"/>
            <a:ext cx="1826141" cy="584775"/>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ja-JP" altLang="en-US" sz="3200" b="1" dirty="0">
                <a:solidFill>
                  <a:srgbClr val="FF0000"/>
                </a:solidFill>
                <a:latin typeface="UD デジタル 教科書体 N-B" panose="02020700000000000000" pitchFamily="17" charset="-128"/>
                <a:ea typeface="UD デジタル 教科書体 N-B" panose="02020700000000000000" pitchFamily="17" charset="-128"/>
              </a:rPr>
              <a:t>沖積平野</a:t>
            </a:r>
            <a:endParaRPr kumimoji="1" lang="ja-JP" altLang="en-US" sz="3200" b="1" dirty="0">
              <a:solidFill>
                <a:srgbClr val="FF0000"/>
              </a:solidFill>
              <a:latin typeface="UD デジタル 教科書体 N-B" panose="02020700000000000000" pitchFamily="17" charset="-128"/>
              <a:ea typeface="UD デジタル 教科書体 N-B" panose="02020700000000000000" pitchFamily="17" charset="-128"/>
            </a:endParaRPr>
          </a:p>
        </p:txBody>
      </p:sp>
    </p:spTree>
    <p:extLst>
      <p:ext uri="{BB962C8B-B14F-4D97-AF65-F5344CB8AC3E}">
        <p14:creationId xmlns:p14="http://schemas.microsoft.com/office/powerpoint/2010/main" val="2323076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a:extLst>
              <a:ext uri="{FF2B5EF4-FFF2-40B4-BE49-F238E27FC236}">
                <a16:creationId xmlns:a16="http://schemas.microsoft.com/office/drawing/2014/main" id="{503DA683-C310-47BF-BF3C-AFCFD8E596D9}"/>
              </a:ext>
            </a:extLst>
          </p:cNvPr>
          <p:cNvGraphicFramePr>
            <a:graphicFrameLocks noGrp="1"/>
          </p:cNvGraphicFramePr>
          <p:nvPr>
            <p:extLst>
              <p:ext uri="{D42A27DB-BD31-4B8C-83A1-F6EECF244321}">
                <p14:modId xmlns:p14="http://schemas.microsoft.com/office/powerpoint/2010/main" val="3349149105"/>
              </p:ext>
            </p:extLst>
          </p:nvPr>
        </p:nvGraphicFramePr>
        <p:xfrm>
          <a:off x="0" y="511729"/>
          <a:ext cx="12192000" cy="5834542"/>
        </p:xfrm>
        <a:graphic>
          <a:graphicData uri="http://schemas.openxmlformats.org/drawingml/2006/table">
            <a:tbl>
              <a:tblPr firstRow="1" firstCol="1" bandRow="1"/>
              <a:tblGrid>
                <a:gridCol w="6096000">
                  <a:extLst>
                    <a:ext uri="{9D8B030D-6E8A-4147-A177-3AD203B41FA5}">
                      <a16:colId xmlns:a16="http://schemas.microsoft.com/office/drawing/2014/main" val="2359334559"/>
                    </a:ext>
                  </a:extLst>
                </a:gridCol>
                <a:gridCol w="6096000">
                  <a:extLst>
                    <a:ext uri="{9D8B030D-6E8A-4147-A177-3AD203B41FA5}">
                      <a16:colId xmlns:a16="http://schemas.microsoft.com/office/drawing/2014/main" val="444202693"/>
                    </a:ext>
                  </a:extLst>
                </a:gridCol>
              </a:tblGrid>
              <a:tr h="2917271">
                <a:tc gridSpan="2">
                  <a:txBody>
                    <a:bodyPr/>
                    <a:lstStyle/>
                    <a:p>
                      <a:pPr algn="l">
                        <a:spcAft>
                          <a:spcPts val="0"/>
                        </a:spcAft>
                      </a:pPr>
                      <a:r>
                        <a:rPr lang="ja-JP" sz="2800" b="1" kern="100" dirty="0">
                          <a:effectLst>
                            <a:outerShdw blurRad="38100" dist="38100" dir="2700000" algn="tl">
                              <a:srgbClr val="000000">
                                <a:alpha val="43137"/>
                              </a:srgbClr>
                            </a:outerShdw>
                          </a:effectLst>
                          <a:latin typeface="游明朝" panose="02020400000000000000" pitchFamily="18" charset="-128"/>
                          <a:ea typeface="BIZ UDPゴシック" panose="020B0400000000000000" pitchFamily="50" charset="-128"/>
                          <a:cs typeface="Times New Roman" panose="02020603050405020304" pitchFamily="18" charset="0"/>
                        </a:rPr>
                        <a:t>【地形の特徴】</a:t>
                      </a:r>
                      <a:endParaRPr lang="ja-JP" sz="2800" b="1" kern="100" dirty="0">
                        <a:effectLst>
                          <a:outerShdw blurRad="38100" dist="38100" dir="2700000" algn="tl">
                            <a:srgbClr val="000000">
                              <a:alpha val="43137"/>
                            </a:srgbClr>
                          </a:outerShdw>
                        </a:effectLst>
                        <a:latin typeface="游明朝" panose="02020400000000000000" pitchFamily="18" charset="-128"/>
                        <a:ea typeface="游明朝" panose="02020400000000000000" pitchFamily="18" charset="-128"/>
                        <a:cs typeface="Times New Roman" panose="02020603050405020304" pitchFamily="18" charset="0"/>
                      </a:endParaRPr>
                    </a:p>
                    <a:p>
                      <a:pPr algn="l">
                        <a:spcAft>
                          <a:spcPts val="0"/>
                        </a:spcAft>
                      </a:pPr>
                      <a:r>
                        <a:rPr lang="en-US" sz="2800" b="1" kern="100" dirty="0">
                          <a:effectLst>
                            <a:outerShdw blurRad="38100" dist="38100" dir="2700000" algn="tl">
                              <a:srgbClr val="000000">
                                <a:alpha val="43137"/>
                              </a:srgbClr>
                            </a:outerShdw>
                          </a:effectLst>
                          <a:latin typeface="BIZ UDPゴシック" panose="020B0400000000000000" pitchFamily="50" charset="-128"/>
                          <a:ea typeface="游明朝" panose="02020400000000000000" pitchFamily="18" charset="-128"/>
                          <a:cs typeface="Times New Roman" panose="02020603050405020304" pitchFamily="18" charset="0"/>
                        </a:rPr>
                        <a:t> </a:t>
                      </a:r>
                      <a:endParaRPr lang="ja-JP" sz="2800" b="1" kern="100" dirty="0">
                        <a:effectLst>
                          <a:outerShdw blurRad="38100" dist="38100" dir="2700000" algn="tl">
                            <a:srgbClr val="000000">
                              <a:alpha val="43137"/>
                            </a:srgbClr>
                          </a:outerShdw>
                        </a:effectLst>
                        <a:latin typeface="游明朝" panose="02020400000000000000" pitchFamily="18" charset="-128"/>
                        <a:ea typeface="游明朝" panose="02020400000000000000" pitchFamily="18" charset="-128"/>
                        <a:cs typeface="Times New Roman" panose="02020603050405020304" pitchFamily="18" charset="0"/>
                      </a:endParaRPr>
                    </a:p>
                    <a:p>
                      <a:pPr algn="l">
                        <a:spcAft>
                          <a:spcPts val="0"/>
                        </a:spcAft>
                      </a:pPr>
                      <a:r>
                        <a:rPr lang="en-US" sz="2800" b="1" kern="100" dirty="0">
                          <a:effectLst>
                            <a:outerShdw blurRad="38100" dist="38100" dir="2700000" algn="tl">
                              <a:srgbClr val="000000">
                                <a:alpha val="43137"/>
                              </a:srgbClr>
                            </a:outerShdw>
                          </a:effectLst>
                          <a:latin typeface="BIZ UDPゴシック" panose="020B0400000000000000" pitchFamily="50" charset="-128"/>
                          <a:ea typeface="游明朝" panose="02020400000000000000" pitchFamily="18" charset="-128"/>
                          <a:cs typeface="Times New Roman" panose="02020603050405020304" pitchFamily="18" charset="0"/>
                        </a:rPr>
                        <a:t> </a:t>
                      </a:r>
                      <a:endParaRPr lang="ja-JP" sz="2800" b="1" kern="100" dirty="0">
                        <a:effectLst>
                          <a:outerShdw blurRad="38100" dist="38100" dir="2700000" algn="tl">
                            <a:srgbClr val="000000">
                              <a:alpha val="43137"/>
                            </a:srgbClr>
                          </a:outerShdw>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extLst>
                  <a:ext uri="{0D108BD9-81ED-4DB2-BD59-A6C34878D82A}">
                    <a16:rowId xmlns:a16="http://schemas.microsoft.com/office/drawing/2014/main" val="646136694"/>
                  </a:ext>
                </a:extLst>
              </a:tr>
              <a:tr h="2917271">
                <a:tc>
                  <a:txBody>
                    <a:bodyPr/>
                    <a:lstStyle/>
                    <a:p>
                      <a:pPr algn="l">
                        <a:spcAft>
                          <a:spcPts val="0"/>
                        </a:spcAft>
                      </a:pPr>
                      <a:r>
                        <a:rPr lang="ja-JP" sz="2800" b="1" kern="100" dirty="0">
                          <a:effectLst>
                            <a:outerShdw blurRad="38100" dist="38100" dir="2700000" algn="tl">
                              <a:srgbClr val="000000">
                                <a:alpha val="43137"/>
                              </a:srgbClr>
                            </a:outerShdw>
                          </a:effectLst>
                          <a:latin typeface="游明朝" panose="02020400000000000000" pitchFamily="18" charset="-128"/>
                          <a:ea typeface="BIZ UDPゴシック" panose="020B0400000000000000" pitchFamily="50" charset="-128"/>
                          <a:cs typeface="Times New Roman" panose="02020603050405020304" pitchFamily="18" charset="0"/>
                        </a:rPr>
                        <a:t>【昔】</a:t>
                      </a:r>
                      <a:endParaRPr lang="ja-JP" sz="2800" b="1" kern="100" dirty="0">
                        <a:effectLst>
                          <a:outerShdw blurRad="38100" dist="38100" dir="2700000" algn="tl">
                            <a:srgbClr val="000000">
                              <a:alpha val="43137"/>
                            </a:srgbClr>
                          </a:outerShdw>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ja-JP" sz="2800" b="1" kern="100" dirty="0">
                          <a:effectLst>
                            <a:outerShdw blurRad="38100" dist="38100" dir="2700000" algn="tl">
                              <a:srgbClr val="000000">
                                <a:alpha val="43137"/>
                              </a:srgbClr>
                            </a:outerShdw>
                          </a:effectLst>
                          <a:latin typeface="游明朝" panose="02020400000000000000" pitchFamily="18" charset="-128"/>
                          <a:ea typeface="BIZ UDPゴシック" panose="020B0400000000000000" pitchFamily="50" charset="-128"/>
                          <a:cs typeface="Times New Roman" panose="02020603050405020304" pitchFamily="18" charset="0"/>
                        </a:rPr>
                        <a:t>【現在】</a:t>
                      </a:r>
                      <a:endParaRPr lang="ja-JP" sz="2800" b="1" kern="100" dirty="0">
                        <a:effectLst>
                          <a:outerShdw blurRad="38100" dist="38100" dir="2700000" algn="tl">
                            <a:srgbClr val="000000">
                              <a:alpha val="43137"/>
                            </a:srgbClr>
                          </a:outerShdw>
                        </a:effectLst>
                        <a:latin typeface="游明朝" panose="02020400000000000000" pitchFamily="18" charset="-128"/>
                        <a:ea typeface="游明朝" panose="02020400000000000000" pitchFamily="18" charset="-128"/>
                        <a:cs typeface="Times New Roman" panose="02020603050405020304" pitchFamily="18" charset="0"/>
                      </a:endParaRPr>
                    </a:p>
                    <a:p>
                      <a:pPr algn="l">
                        <a:spcAft>
                          <a:spcPts val="0"/>
                        </a:spcAft>
                      </a:pPr>
                      <a:r>
                        <a:rPr lang="en-US" sz="2800" b="1" kern="100" dirty="0">
                          <a:effectLst>
                            <a:outerShdw blurRad="38100" dist="38100" dir="2700000" algn="tl">
                              <a:srgbClr val="000000">
                                <a:alpha val="43137"/>
                              </a:srgbClr>
                            </a:outerShdw>
                          </a:effectLst>
                          <a:latin typeface="BIZ UDPゴシック" panose="020B0400000000000000" pitchFamily="50" charset="-128"/>
                          <a:ea typeface="游明朝" panose="02020400000000000000" pitchFamily="18" charset="-128"/>
                          <a:cs typeface="Times New Roman" panose="02020603050405020304" pitchFamily="18" charset="0"/>
                        </a:rPr>
                        <a:t> </a:t>
                      </a:r>
                      <a:endParaRPr lang="ja-JP" sz="2800" b="1" kern="100" dirty="0">
                        <a:effectLst>
                          <a:outerShdw blurRad="38100" dist="38100" dir="2700000" algn="tl">
                            <a:srgbClr val="000000">
                              <a:alpha val="43137"/>
                            </a:srgbClr>
                          </a:outerShdw>
                        </a:effectLst>
                        <a:latin typeface="游明朝" panose="02020400000000000000" pitchFamily="18" charset="-128"/>
                        <a:ea typeface="游明朝" panose="02020400000000000000" pitchFamily="18" charset="-128"/>
                        <a:cs typeface="Times New Roman" panose="02020603050405020304" pitchFamily="18" charset="0"/>
                      </a:endParaRPr>
                    </a:p>
                    <a:p>
                      <a:pPr algn="l">
                        <a:spcAft>
                          <a:spcPts val="0"/>
                        </a:spcAft>
                      </a:pPr>
                      <a:r>
                        <a:rPr lang="en-US" sz="2800" b="1" kern="100" dirty="0">
                          <a:effectLst>
                            <a:outerShdw blurRad="38100" dist="38100" dir="2700000" algn="tl">
                              <a:srgbClr val="000000">
                                <a:alpha val="43137"/>
                              </a:srgbClr>
                            </a:outerShdw>
                          </a:effectLst>
                          <a:latin typeface="BIZ UDPゴシック" panose="020B0400000000000000" pitchFamily="50" charset="-128"/>
                          <a:ea typeface="游明朝" panose="02020400000000000000" pitchFamily="18" charset="-128"/>
                          <a:cs typeface="Times New Roman" panose="02020603050405020304" pitchFamily="18" charset="0"/>
                        </a:rPr>
                        <a:t> </a:t>
                      </a:r>
                      <a:endParaRPr lang="ja-JP" sz="2800" b="1" kern="100" dirty="0">
                        <a:effectLst>
                          <a:outerShdw blurRad="38100" dist="38100" dir="2700000" algn="tl">
                            <a:srgbClr val="000000">
                              <a:alpha val="43137"/>
                            </a:srgbClr>
                          </a:outerShdw>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5698806"/>
                  </a:ext>
                </a:extLst>
              </a:tr>
            </a:tbl>
          </a:graphicData>
        </a:graphic>
      </p:graphicFrame>
      <p:sp>
        <p:nvSpPr>
          <p:cNvPr id="5" name="テキスト ボックス 4">
            <a:extLst>
              <a:ext uri="{FF2B5EF4-FFF2-40B4-BE49-F238E27FC236}">
                <a16:creationId xmlns:a16="http://schemas.microsoft.com/office/drawing/2014/main" id="{23137D83-5763-41E1-85D4-1393111B152B}"/>
              </a:ext>
            </a:extLst>
          </p:cNvPr>
          <p:cNvSpPr txBox="1"/>
          <p:nvPr/>
        </p:nvSpPr>
        <p:spPr>
          <a:xfrm>
            <a:off x="198862" y="1089692"/>
            <a:ext cx="10033516" cy="584775"/>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ja-JP" altLang="en-US" sz="3200" b="1" dirty="0">
                <a:solidFill>
                  <a:srgbClr val="FF0000"/>
                </a:solidFill>
                <a:latin typeface="UD デジタル 教科書体 N-B" panose="02020700000000000000" pitchFamily="17" charset="-128"/>
                <a:ea typeface="UD デジタル 教科書体 N-B" panose="02020700000000000000" pitchFamily="17" charset="-128"/>
              </a:rPr>
              <a:t>土地の標高が高く、段丘上に集落が形成されている。</a:t>
            </a:r>
            <a:endParaRPr kumimoji="1" lang="ja-JP" altLang="en-US" sz="3200" b="1" dirty="0">
              <a:solidFill>
                <a:srgbClr val="FF0000"/>
              </a:solidFill>
              <a:latin typeface="UD デジタル 教科書体 N-B" panose="02020700000000000000" pitchFamily="17" charset="-128"/>
              <a:ea typeface="UD デジタル 教科書体 N-B" panose="02020700000000000000" pitchFamily="17" charset="-128"/>
            </a:endParaRPr>
          </a:p>
        </p:txBody>
      </p:sp>
      <p:sp>
        <p:nvSpPr>
          <p:cNvPr id="6" name="テキスト ボックス 5">
            <a:extLst>
              <a:ext uri="{FF2B5EF4-FFF2-40B4-BE49-F238E27FC236}">
                <a16:creationId xmlns:a16="http://schemas.microsoft.com/office/drawing/2014/main" id="{AFB4B855-5CFE-4887-9280-2A5A6118608C}"/>
              </a:ext>
            </a:extLst>
          </p:cNvPr>
          <p:cNvSpPr txBox="1"/>
          <p:nvPr/>
        </p:nvSpPr>
        <p:spPr>
          <a:xfrm>
            <a:off x="0" y="3901259"/>
            <a:ext cx="3057247" cy="584775"/>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ja-JP" altLang="en-US" sz="3200" b="1" dirty="0">
                <a:solidFill>
                  <a:srgbClr val="FF0000"/>
                </a:solidFill>
                <a:latin typeface="UD デジタル 教科書体 N-B" panose="02020700000000000000" pitchFamily="17" charset="-128"/>
                <a:ea typeface="UD デジタル 教科書体 N-B" panose="02020700000000000000" pitchFamily="17" charset="-128"/>
              </a:rPr>
              <a:t>・果樹園や畑作</a:t>
            </a:r>
            <a:endParaRPr kumimoji="1" lang="ja-JP" altLang="en-US" sz="3200" b="1" dirty="0">
              <a:solidFill>
                <a:srgbClr val="FF0000"/>
              </a:solidFill>
              <a:latin typeface="UD デジタル 教科書体 N-B" panose="02020700000000000000" pitchFamily="17" charset="-128"/>
              <a:ea typeface="UD デジタル 教科書体 N-B" panose="02020700000000000000" pitchFamily="17" charset="-128"/>
            </a:endParaRPr>
          </a:p>
        </p:txBody>
      </p:sp>
      <p:sp>
        <p:nvSpPr>
          <p:cNvPr id="7" name="テキスト ボックス 6">
            <a:extLst>
              <a:ext uri="{FF2B5EF4-FFF2-40B4-BE49-F238E27FC236}">
                <a16:creationId xmlns:a16="http://schemas.microsoft.com/office/drawing/2014/main" id="{6FB66912-405E-47B3-93C8-625900D41EC4}"/>
              </a:ext>
            </a:extLst>
          </p:cNvPr>
          <p:cNvSpPr txBox="1"/>
          <p:nvPr/>
        </p:nvSpPr>
        <p:spPr>
          <a:xfrm>
            <a:off x="5984365" y="3901259"/>
            <a:ext cx="4698722" cy="1077218"/>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ja-JP" altLang="en-US" sz="3200" b="1" dirty="0">
                <a:solidFill>
                  <a:srgbClr val="FF0000"/>
                </a:solidFill>
                <a:latin typeface="UD デジタル 教科書体 N-B" panose="02020700000000000000" pitchFamily="17" charset="-128"/>
                <a:ea typeface="UD デジタル 教科書体 N-B" panose="02020700000000000000" pitchFamily="17" charset="-128"/>
              </a:rPr>
              <a:t>・避難場所や工場団地、</a:t>
            </a:r>
            <a:endParaRPr lang="en-US" altLang="ja-JP" sz="3200" b="1" dirty="0">
              <a:solidFill>
                <a:srgbClr val="FF0000"/>
              </a:solidFill>
              <a:latin typeface="UD デジタル 教科書体 N-B" panose="02020700000000000000" pitchFamily="17" charset="-128"/>
              <a:ea typeface="UD デジタル 教科書体 N-B" panose="02020700000000000000" pitchFamily="17" charset="-128"/>
            </a:endParaRPr>
          </a:p>
          <a:p>
            <a:r>
              <a:rPr lang="ja-JP" altLang="en-US" sz="3200" b="1" dirty="0">
                <a:solidFill>
                  <a:srgbClr val="FF0000"/>
                </a:solidFill>
                <a:latin typeface="UD デジタル 教科書体 N-B" panose="02020700000000000000" pitchFamily="17" charset="-128"/>
                <a:ea typeface="UD デジタル 教科書体 N-B" panose="02020700000000000000" pitchFamily="17" charset="-128"/>
              </a:rPr>
              <a:t>ゴルフ場など</a:t>
            </a:r>
            <a:endParaRPr kumimoji="1" lang="ja-JP" altLang="en-US" sz="3200" b="1" dirty="0">
              <a:solidFill>
                <a:srgbClr val="FF0000"/>
              </a:solidFill>
              <a:latin typeface="UD デジタル 教科書体 N-B" panose="02020700000000000000" pitchFamily="17" charset="-128"/>
              <a:ea typeface="UD デジタル 教科書体 N-B" panose="02020700000000000000" pitchFamily="17" charset="-128"/>
            </a:endParaRPr>
          </a:p>
        </p:txBody>
      </p:sp>
    </p:spTree>
    <p:extLst>
      <p:ext uri="{BB962C8B-B14F-4D97-AF65-F5344CB8AC3E}">
        <p14:creationId xmlns:p14="http://schemas.microsoft.com/office/powerpoint/2010/main" val="2886992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4D2114D-7B36-4D03-9D96-EC1503BDA648}"/>
              </a:ext>
            </a:extLst>
          </p:cNvPr>
          <p:cNvSpPr>
            <a:spLocks noGrp="1"/>
          </p:cNvSpPr>
          <p:nvPr>
            <p:ph type="title"/>
          </p:nvPr>
        </p:nvSpPr>
        <p:spPr>
          <a:xfrm>
            <a:off x="0" y="75502"/>
            <a:ext cx="12192000" cy="478171"/>
          </a:xfrm>
        </p:spPr>
        <p:txBody>
          <a:bodyPr>
            <a:noAutofit/>
          </a:bodyPr>
          <a:lstStyle/>
          <a:p>
            <a:r>
              <a:rPr lang="ja-JP" altLang="en-US" sz="2800" b="1" dirty="0">
                <a:latin typeface="UD デジタル 教科書体 N-B" panose="02020700000000000000" pitchFamily="17" charset="-128"/>
                <a:ea typeface="UD デジタル 教科書体 N-B" panose="02020700000000000000" pitchFamily="17" charset="-128"/>
              </a:rPr>
              <a:t>＜沖積平野に広がる様々な地形＞</a:t>
            </a:r>
            <a:endParaRPr kumimoji="1" lang="ja-JP" altLang="en-US" sz="2800" b="1" dirty="0">
              <a:latin typeface="UD デジタル 教科書体 N-B" panose="02020700000000000000" pitchFamily="17" charset="-128"/>
              <a:ea typeface="UD デジタル 教科書体 N-B" panose="02020700000000000000" pitchFamily="17" charset="-128"/>
            </a:endParaRPr>
          </a:p>
        </p:txBody>
      </p:sp>
      <p:sp>
        <p:nvSpPr>
          <p:cNvPr id="3" name="コンテンツ プレースホルダー 2">
            <a:extLst>
              <a:ext uri="{FF2B5EF4-FFF2-40B4-BE49-F238E27FC236}">
                <a16:creationId xmlns:a16="http://schemas.microsoft.com/office/drawing/2014/main" id="{A83F9982-19A3-4A28-957A-1908E054A22E}"/>
              </a:ext>
            </a:extLst>
          </p:cNvPr>
          <p:cNvSpPr>
            <a:spLocks noGrp="1"/>
          </p:cNvSpPr>
          <p:nvPr>
            <p:ph idx="1"/>
          </p:nvPr>
        </p:nvSpPr>
        <p:spPr>
          <a:xfrm>
            <a:off x="1" y="553673"/>
            <a:ext cx="12191998" cy="6304326"/>
          </a:xfrm>
        </p:spPr>
        <p:txBody>
          <a:bodyPr/>
          <a:lstStyle/>
          <a:p>
            <a:pPr marL="514350" indent="-514350" algn="just">
              <a:buAutoNum type="arabicPeriod"/>
            </a:pPr>
            <a:r>
              <a:rPr lang="ja-JP" altLang="en-US" b="1" u="sng" dirty="0">
                <a:latin typeface="UD デジタル 教科書体 N-B" panose="02020700000000000000" pitchFamily="17" charset="-128"/>
                <a:ea typeface="UD デジタル 教科書体 N-B" panose="02020700000000000000" pitchFamily="17" charset="-128"/>
              </a:rPr>
              <a:t>　　　　　　　　　　　</a:t>
            </a:r>
            <a:r>
              <a:rPr lang="en-US" altLang="ja-JP" b="1" dirty="0">
                <a:latin typeface="UD デジタル 教科書体 N-B" panose="02020700000000000000" pitchFamily="17" charset="-128"/>
                <a:ea typeface="UD デジタル 教科書体 N-B" panose="02020700000000000000" pitchFamily="17" charset="-128"/>
              </a:rPr>
              <a:t>…</a:t>
            </a:r>
            <a:r>
              <a:rPr lang="ja-JP" altLang="en-US" b="1" dirty="0">
                <a:latin typeface="UD デジタル 教科書体 N-B" panose="02020700000000000000" pitchFamily="17" charset="-128"/>
                <a:ea typeface="UD デジタル 教科書体 N-B" panose="02020700000000000000" pitchFamily="17" charset="-128"/>
              </a:rPr>
              <a:t>急傾斜の山地を流れる河川の侵食や運搬作用によって、形成される地形。</a:t>
            </a:r>
          </a:p>
          <a:p>
            <a:pPr marL="0" indent="0" algn="just">
              <a:buNone/>
            </a:pPr>
            <a:r>
              <a:rPr lang="ja-JP" altLang="en-US" sz="2400" b="1" dirty="0">
                <a:latin typeface="UD デジタル 教科書体 N-B" panose="02020700000000000000" pitchFamily="17" charset="-128"/>
                <a:ea typeface="UD デジタル 教科書体 N-B" panose="02020700000000000000" pitchFamily="17" charset="-128"/>
              </a:rPr>
              <a:t>→多雨の湿潤地帯で形成されていく。（⇔乾燥地帯：谷底だけ削られて大渓谷が形成）</a:t>
            </a:r>
          </a:p>
          <a:p>
            <a:pPr marL="0" indent="0" algn="just">
              <a:buNone/>
            </a:pPr>
            <a:endParaRPr lang="ja-JP" altLang="en-US" sz="200" b="1" dirty="0">
              <a:latin typeface="UD デジタル 教科書体 N-B" panose="02020700000000000000" pitchFamily="17" charset="-128"/>
              <a:ea typeface="UD デジタル 教科書体 N-B" panose="02020700000000000000" pitchFamily="17" charset="-128"/>
            </a:endParaRPr>
          </a:p>
          <a:p>
            <a:pPr marL="514350" indent="-514350" algn="just">
              <a:buAutoNum type="arabicPeriod" startAt="2"/>
            </a:pPr>
            <a:r>
              <a:rPr lang="ja-JP" altLang="en-US" b="1" u="sng" dirty="0">
                <a:latin typeface="UD デジタル 教科書体 N-B" panose="02020700000000000000" pitchFamily="17" charset="-128"/>
                <a:ea typeface="UD デジタル 教科書体 N-B" panose="02020700000000000000" pitchFamily="17" charset="-128"/>
              </a:rPr>
              <a:t>　　　　　　　　　　　</a:t>
            </a:r>
            <a:r>
              <a:rPr lang="en-US" altLang="ja-JP" b="1" dirty="0">
                <a:latin typeface="UD デジタル 教科書体 N-B" panose="02020700000000000000" pitchFamily="17" charset="-128"/>
                <a:ea typeface="UD デジタル 教科書体 N-B" panose="02020700000000000000" pitchFamily="17" charset="-128"/>
              </a:rPr>
              <a:t>…</a:t>
            </a:r>
            <a:r>
              <a:rPr lang="ja-JP" altLang="en-US" b="1" dirty="0">
                <a:latin typeface="UD デジタル 教科書体 N-B" panose="02020700000000000000" pitchFamily="17" charset="-128"/>
                <a:ea typeface="UD デジタル 教科書体 N-B" panose="02020700000000000000" pitchFamily="17" charset="-128"/>
              </a:rPr>
              <a:t>河川中流部において、上流部から運搬された土砂が堆積し、山地の間を埋めた比較的幅の広い平坦な土地。</a:t>
            </a:r>
          </a:p>
          <a:p>
            <a:pPr marL="0" indent="0" algn="just">
              <a:buNone/>
            </a:pPr>
            <a:endParaRPr kumimoji="1" lang="ja-JP" altLang="en-US" b="1" dirty="0">
              <a:latin typeface="UD デジタル 教科書体 N-B" panose="02020700000000000000" pitchFamily="17" charset="-128"/>
              <a:ea typeface="UD デジタル 教科書体 N-B" panose="02020700000000000000" pitchFamily="17" charset="-128"/>
            </a:endParaRPr>
          </a:p>
        </p:txBody>
      </p:sp>
      <p:pic>
        <p:nvPicPr>
          <p:cNvPr id="4" name="図 3">
            <a:extLst>
              <a:ext uri="{FF2B5EF4-FFF2-40B4-BE49-F238E27FC236}">
                <a16:creationId xmlns:a16="http://schemas.microsoft.com/office/drawing/2014/main" id="{AE8F2C40-BB09-4E28-B06A-C15ADA019EE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614569" y="3237312"/>
            <a:ext cx="6962862" cy="3620688"/>
          </a:xfrm>
          <a:prstGeom prst="rect">
            <a:avLst/>
          </a:prstGeom>
        </p:spPr>
      </p:pic>
      <p:sp>
        <p:nvSpPr>
          <p:cNvPr id="5" name="テキスト ボックス 4">
            <a:extLst>
              <a:ext uri="{FF2B5EF4-FFF2-40B4-BE49-F238E27FC236}">
                <a16:creationId xmlns:a16="http://schemas.microsoft.com/office/drawing/2014/main" id="{1695D92D-3C7B-40E2-B217-654676A29DA6}"/>
              </a:ext>
            </a:extLst>
          </p:cNvPr>
          <p:cNvSpPr txBox="1"/>
          <p:nvPr/>
        </p:nvSpPr>
        <p:spPr>
          <a:xfrm>
            <a:off x="1366504" y="447069"/>
            <a:ext cx="1210588" cy="584775"/>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altLang="ja-JP" sz="3200" b="1" dirty="0">
                <a:solidFill>
                  <a:srgbClr val="FF0000"/>
                </a:solidFill>
                <a:latin typeface="UD デジタル 教科書体 N-B" panose="02020700000000000000" pitchFamily="17" charset="-128"/>
                <a:ea typeface="UD デジタル 教科書体 N-B" panose="02020700000000000000" pitchFamily="17" charset="-128"/>
              </a:rPr>
              <a:t>V</a:t>
            </a:r>
            <a:r>
              <a:rPr lang="ja-JP" altLang="en-US" sz="3200" b="1" dirty="0">
                <a:solidFill>
                  <a:srgbClr val="FF0000"/>
                </a:solidFill>
                <a:latin typeface="UD デジタル 教科書体 N-B" panose="02020700000000000000" pitchFamily="17" charset="-128"/>
                <a:ea typeface="UD デジタル 教科書体 N-B" panose="02020700000000000000" pitchFamily="17" charset="-128"/>
              </a:rPr>
              <a:t>字谷</a:t>
            </a:r>
            <a:endParaRPr kumimoji="1" lang="ja-JP" altLang="en-US" sz="3200" b="1" dirty="0">
              <a:solidFill>
                <a:srgbClr val="FF0000"/>
              </a:solidFill>
              <a:latin typeface="UD デジタル 教科書体 N-B" panose="02020700000000000000" pitchFamily="17" charset="-128"/>
              <a:ea typeface="UD デジタル 教科書体 N-B" panose="02020700000000000000" pitchFamily="17" charset="-128"/>
            </a:endParaRPr>
          </a:p>
        </p:txBody>
      </p:sp>
      <p:sp>
        <p:nvSpPr>
          <p:cNvPr id="6" name="テキスト ボックス 5">
            <a:extLst>
              <a:ext uri="{FF2B5EF4-FFF2-40B4-BE49-F238E27FC236}">
                <a16:creationId xmlns:a16="http://schemas.microsoft.com/office/drawing/2014/main" id="{43D27382-46F1-4930-BB4A-985228B791CD}"/>
              </a:ext>
            </a:extLst>
          </p:cNvPr>
          <p:cNvSpPr txBox="1"/>
          <p:nvPr/>
        </p:nvSpPr>
        <p:spPr>
          <a:xfrm>
            <a:off x="1058727" y="1907704"/>
            <a:ext cx="1826141" cy="584775"/>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ja-JP" altLang="en-US" sz="3200" b="1" dirty="0">
                <a:solidFill>
                  <a:srgbClr val="FF0000"/>
                </a:solidFill>
                <a:latin typeface="UD デジタル 教科書体 N-B" panose="02020700000000000000" pitchFamily="17" charset="-128"/>
                <a:ea typeface="UD デジタル 教科書体 N-B" panose="02020700000000000000" pitchFamily="17" charset="-128"/>
              </a:rPr>
              <a:t>谷底平野</a:t>
            </a:r>
            <a:endParaRPr kumimoji="1" lang="ja-JP" altLang="en-US" sz="3200" b="1" dirty="0">
              <a:solidFill>
                <a:srgbClr val="FF0000"/>
              </a:solidFill>
              <a:latin typeface="UD デジタル 教科書体 N-B" panose="02020700000000000000" pitchFamily="17" charset="-128"/>
              <a:ea typeface="UD デジタル 教科書体 N-B" panose="02020700000000000000" pitchFamily="17" charset="-128"/>
            </a:endParaRPr>
          </a:p>
        </p:txBody>
      </p:sp>
    </p:spTree>
    <p:extLst>
      <p:ext uri="{BB962C8B-B14F-4D97-AF65-F5344CB8AC3E}">
        <p14:creationId xmlns:p14="http://schemas.microsoft.com/office/powerpoint/2010/main" val="1243105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A83F9982-19A3-4A28-957A-1908E054A22E}"/>
              </a:ext>
            </a:extLst>
          </p:cNvPr>
          <p:cNvSpPr>
            <a:spLocks noGrp="1"/>
          </p:cNvSpPr>
          <p:nvPr>
            <p:ph idx="1"/>
          </p:nvPr>
        </p:nvSpPr>
        <p:spPr>
          <a:xfrm>
            <a:off x="1" y="285226"/>
            <a:ext cx="12191998" cy="6572773"/>
          </a:xfrm>
        </p:spPr>
        <p:txBody>
          <a:bodyPr/>
          <a:lstStyle/>
          <a:p>
            <a:pPr marL="514350" indent="-514350">
              <a:buAutoNum type="arabicPeriod" startAt="3"/>
            </a:pPr>
            <a:r>
              <a:rPr lang="ja-JP" altLang="en-US" b="1" u="sng" dirty="0">
                <a:latin typeface="UD デジタル 教科書体 N-B" panose="02020700000000000000" pitchFamily="17" charset="-128"/>
                <a:ea typeface="UD デジタル 教科書体 N-B" panose="02020700000000000000" pitchFamily="17" charset="-128"/>
              </a:rPr>
              <a:t>　　　　　　　　　　　　</a:t>
            </a:r>
            <a:r>
              <a:rPr lang="en-US" altLang="ja-JP" b="1" dirty="0">
                <a:latin typeface="UD デジタル 教科書体 N-B" panose="02020700000000000000" pitchFamily="17" charset="-128"/>
                <a:ea typeface="UD デジタル 教科書体 N-B" panose="02020700000000000000" pitchFamily="17" charset="-128"/>
              </a:rPr>
              <a:t>…</a:t>
            </a:r>
            <a:r>
              <a:rPr lang="ja-JP" altLang="en-US" b="1" dirty="0">
                <a:latin typeface="UD デジタル 教科書体 N-B" panose="02020700000000000000" pitchFamily="17" charset="-128"/>
                <a:ea typeface="UD デジタル 教科書体 N-B" panose="02020700000000000000" pitchFamily="17" charset="-128"/>
              </a:rPr>
              <a:t>山地から出た河川の流速が急激に低下するため、比較的大きな砂礫が堆積し形成された扇形の地形。</a:t>
            </a:r>
            <a:endParaRPr lang="en-US" altLang="ja-JP" b="1" dirty="0">
              <a:latin typeface="UD デジタル 教科書体 N-B" panose="02020700000000000000" pitchFamily="17" charset="-128"/>
              <a:ea typeface="UD デジタル 教科書体 N-B" panose="02020700000000000000" pitchFamily="17" charset="-128"/>
            </a:endParaRPr>
          </a:p>
          <a:p>
            <a:pPr marL="0" indent="0">
              <a:buNone/>
            </a:pPr>
            <a:endParaRPr lang="en-US" altLang="ja-JP" b="1" dirty="0">
              <a:latin typeface="UD デジタル 教科書体 N-B" panose="02020700000000000000" pitchFamily="17" charset="-128"/>
              <a:ea typeface="UD デジタル 教科書体 N-B" panose="02020700000000000000" pitchFamily="17" charset="-128"/>
            </a:endParaRPr>
          </a:p>
          <a:p>
            <a:pPr marL="0" indent="0">
              <a:buNone/>
            </a:pPr>
            <a:endParaRPr lang="ja-JP" altLang="en-US" b="1" dirty="0">
              <a:latin typeface="UD デジタル 教科書体 N-B" panose="02020700000000000000" pitchFamily="17" charset="-128"/>
              <a:ea typeface="UD デジタル 教科書体 N-B" panose="02020700000000000000" pitchFamily="17" charset="-128"/>
            </a:endParaRPr>
          </a:p>
          <a:p>
            <a:pPr marL="0" indent="0">
              <a:buNone/>
            </a:pPr>
            <a:endParaRPr kumimoji="1" lang="ja-JP" altLang="en-US" b="1" dirty="0">
              <a:latin typeface="UD デジタル 教科書体 N-B" panose="02020700000000000000" pitchFamily="17" charset="-128"/>
              <a:ea typeface="UD デジタル 教科書体 N-B" panose="02020700000000000000" pitchFamily="17" charset="-128"/>
            </a:endParaRPr>
          </a:p>
        </p:txBody>
      </p:sp>
      <p:pic>
        <p:nvPicPr>
          <p:cNvPr id="4" name="図 3">
            <a:extLst>
              <a:ext uri="{FF2B5EF4-FFF2-40B4-BE49-F238E27FC236}">
                <a16:creationId xmlns:a16="http://schemas.microsoft.com/office/drawing/2014/main" id="{3DC0FA34-7213-4D59-B20B-0E7C40141CF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354969" y="1472266"/>
            <a:ext cx="6837031" cy="5100508"/>
          </a:xfrm>
          <a:prstGeom prst="rect">
            <a:avLst/>
          </a:prstGeom>
        </p:spPr>
      </p:pic>
      <p:sp>
        <p:nvSpPr>
          <p:cNvPr id="5" name="テキスト ボックス 4">
            <a:extLst>
              <a:ext uri="{FF2B5EF4-FFF2-40B4-BE49-F238E27FC236}">
                <a16:creationId xmlns:a16="http://schemas.microsoft.com/office/drawing/2014/main" id="{0F3C5150-585B-4061-9DE3-9A0183F05E89}"/>
              </a:ext>
            </a:extLst>
          </p:cNvPr>
          <p:cNvSpPr txBox="1"/>
          <p:nvPr/>
        </p:nvSpPr>
        <p:spPr>
          <a:xfrm>
            <a:off x="0" y="1589712"/>
            <a:ext cx="5354968" cy="3539430"/>
          </a:xfrm>
          <a:prstGeom prst="rect">
            <a:avLst/>
          </a:prstGeom>
          <a:noFill/>
        </p:spPr>
        <p:txBody>
          <a:bodyPr wrap="square" rtlCol="0">
            <a:spAutoFit/>
          </a:bodyPr>
          <a:lstStyle/>
          <a:p>
            <a:pPr algn="just"/>
            <a:r>
              <a:rPr lang="en-US" altLang="ja-JP" sz="2800" b="1" dirty="0">
                <a:latin typeface="UD デジタル 教科書体 N-B" panose="02020700000000000000" pitchFamily="17" charset="-128"/>
                <a:ea typeface="UD デジタル 教科書体 N-B" panose="02020700000000000000" pitchFamily="17" charset="-128"/>
              </a:rPr>
              <a:t>ⅰ.</a:t>
            </a:r>
            <a:r>
              <a:rPr lang="ja-JP" altLang="en-US" sz="2800" b="1" u="sng" dirty="0">
                <a:latin typeface="UD デジタル 教科書体 N-B" panose="02020700000000000000" pitchFamily="17" charset="-128"/>
                <a:ea typeface="UD デジタル 教科書体 N-B" panose="02020700000000000000" pitchFamily="17" charset="-128"/>
              </a:rPr>
              <a:t>　　　　　　　　　　　</a:t>
            </a:r>
            <a:r>
              <a:rPr lang="en-US" altLang="ja-JP" sz="2800" b="1" dirty="0">
                <a:latin typeface="UD デジタル 教科書体 N-B" panose="02020700000000000000" pitchFamily="17" charset="-128"/>
                <a:ea typeface="UD デジタル 教科書体 N-B" panose="02020700000000000000" pitchFamily="17" charset="-128"/>
              </a:rPr>
              <a:t>…</a:t>
            </a:r>
          </a:p>
          <a:p>
            <a:pPr algn="just"/>
            <a:r>
              <a:rPr lang="ja-JP" altLang="en-US" sz="2800" b="1" dirty="0">
                <a:latin typeface="UD デジタル 教科書体 N-B" panose="02020700000000000000" pitchFamily="17" charset="-128"/>
                <a:ea typeface="UD デジタル 教科書体 N-B" panose="02020700000000000000" pitchFamily="17" charset="-128"/>
              </a:rPr>
              <a:t>　扇状地の上部、谷水を得やすい。→谷口集落が形成。</a:t>
            </a:r>
          </a:p>
          <a:p>
            <a:pPr algn="just"/>
            <a:endParaRPr lang="en-US" altLang="ja-JP" sz="2800" b="1" dirty="0">
              <a:latin typeface="UD デジタル 教科書体 N-B" panose="02020700000000000000" pitchFamily="17" charset="-128"/>
              <a:ea typeface="UD デジタル 教科書体 N-B" panose="02020700000000000000" pitchFamily="17" charset="-128"/>
            </a:endParaRPr>
          </a:p>
          <a:p>
            <a:pPr algn="just"/>
            <a:r>
              <a:rPr lang="en-US" altLang="ja-JP" sz="2800" b="1" dirty="0">
                <a:latin typeface="UD デジタル 教科書体 N-B" panose="02020700000000000000" pitchFamily="17" charset="-128"/>
                <a:ea typeface="UD デジタル 教科書体 N-B" panose="02020700000000000000" pitchFamily="17" charset="-128"/>
              </a:rPr>
              <a:t>ⅱ.</a:t>
            </a:r>
            <a:r>
              <a:rPr lang="ja-JP" altLang="en-US" sz="2800" b="1" u="sng" dirty="0">
                <a:latin typeface="UD デジタル 教科書体 N-B" panose="02020700000000000000" pitchFamily="17" charset="-128"/>
                <a:ea typeface="UD デジタル 教科書体 N-B" panose="02020700000000000000" pitchFamily="17" charset="-128"/>
              </a:rPr>
              <a:t>　　　　　　　　　　　</a:t>
            </a:r>
            <a:r>
              <a:rPr lang="en-US" altLang="ja-JP" sz="2800" b="1" dirty="0">
                <a:latin typeface="UD デジタル 教科書体 N-B" panose="02020700000000000000" pitchFamily="17" charset="-128"/>
                <a:ea typeface="UD デジタル 教科書体 N-B" panose="02020700000000000000" pitchFamily="17" charset="-128"/>
              </a:rPr>
              <a:t>…</a:t>
            </a:r>
          </a:p>
          <a:p>
            <a:pPr algn="just"/>
            <a:r>
              <a:rPr lang="ja-JP" altLang="en-US" sz="2800" b="1" dirty="0">
                <a:latin typeface="UD デジタル 教科書体 N-B" panose="02020700000000000000" pitchFamily="17" charset="-128"/>
                <a:ea typeface="UD デジタル 教科書体 N-B" panose="02020700000000000000" pitchFamily="17" charset="-128"/>
              </a:rPr>
              <a:t>　扇状地の中央部、河川が</a:t>
            </a:r>
            <a:r>
              <a:rPr lang="ja-JP" altLang="en-US" sz="2800" b="1" u="sng" dirty="0">
                <a:latin typeface="UD デジタル 教科書体 N-B" panose="02020700000000000000" pitchFamily="17" charset="-128"/>
                <a:ea typeface="UD デジタル 教科書体 N-B" panose="02020700000000000000" pitchFamily="17" charset="-128"/>
              </a:rPr>
              <a:t>　　　　 </a:t>
            </a:r>
            <a:r>
              <a:rPr lang="en-US" altLang="ja-JP" sz="2800" b="1" dirty="0">
                <a:solidFill>
                  <a:schemeClr val="bg1"/>
                </a:solidFill>
                <a:latin typeface="UD デジタル 教科書体 N-B" panose="02020700000000000000" pitchFamily="17" charset="-128"/>
                <a:ea typeface="UD デジタル 教科書体 N-B" panose="02020700000000000000" pitchFamily="17" charset="-128"/>
              </a:rPr>
              <a:t>.</a:t>
            </a:r>
            <a:r>
              <a:rPr lang="ja-JP" altLang="en-US" sz="2800" b="1" dirty="0">
                <a:latin typeface="UD デジタル 教科書体 N-B" panose="02020700000000000000" pitchFamily="17" charset="-128"/>
                <a:ea typeface="UD デジタル 教科書体 N-B" panose="02020700000000000000" pitchFamily="17" charset="-128"/>
              </a:rPr>
              <a:t>するため、取水が困難な土地。</a:t>
            </a:r>
          </a:p>
        </p:txBody>
      </p:sp>
      <p:sp>
        <p:nvSpPr>
          <p:cNvPr id="6" name="テキスト ボックス 5">
            <a:extLst>
              <a:ext uri="{FF2B5EF4-FFF2-40B4-BE49-F238E27FC236}">
                <a16:creationId xmlns:a16="http://schemas.microsoft.com/office/drawing/2014/main" id="{16B544B2-2F7B-4EA1-9A9E-AB35C035E53C}"/>
              </a:ext>
            </a:extLst>
          </p:cNvPr>
          <p:cNvSpPr txBox="1"/>
          <p:nvPr/>
        </p:nvSpPr>
        <p:spPr>
          <a:xfrm>
            <a:off x="1415600" y="111853"/>
            <a:ext cx="1415772" cy="584775"/>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r>
              <a:rPr kumimoji="1" lang="ja-JP" altLang="en-US" sz="3200" b="1" dirty="0">
                <a:solidFill>
                  <a:srgbClr val="FF0000"/>
                </a:solidFill>
                <a:latin typeface="UD デジタル 教科書体 N-B" panose="02020700000000000000" pitchFamily="17" charset="-128"/>
                <a:ea typeface="UD デジタル 教科書体 N-B" panose="02020700000000000000" pitchFamily="17" charset="-128"/>
              </a:rPr>
              <a:t>扇状地</a:t>
            </a:r>
          </a:p>
        </p:txBody>
      </p:sp>
      <p:sp>
        <p:nvSpPr>
          <p:cNvPr id="7" name="テキスト ボックス 6">
            <a:extLst>
              <a:ext uri="{FF2B5EF4-FFF2-40B4-BE49-F238E27FC236}">
                <a16:creationId xmlns:a16="http://schemas.microsoft.com/office/drawing/2014/main" id="{7BAA6E69-3C6A-4FCC-B6AE-251F28C5E171}"/>
              </a:ext>
            </a:extLst>
          </p:cNvPr>
          <p:cNvSpPr txBox="1"/>
          <p:nvPr/>
        </p:nvSpPr>
        <p:spPr>
          <a:xfrm>
            <a:off x="1620784" y="1436248"/>
            <a:ext cx="1005403" cy="584775"/>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r>
              <a:rPr kumimoji="1" lang="ja-JP" altLang="en-US" sz="3200" b="1" dirty="0">
                <a:solidFill>
                  <a:srgbClr val="FF0000"/>
                </a:solidFill>
                <a:latin typeface="UD デジタル 教科書体 N-B" panose="02020700000000000000" pitchFamily="17" charset="-128"/>
                <a:ea typeface="UD デジタル 教科書体 N-B" panose="02020700000000000000" pitchFamily="17" charset="-128"/>
              </a:rPr>
              <a:t>扇頂</a:t>
            </a:r>
          </a:p>
        </p:txBody>
      </p:sp>
      <p:sp>
        <p:nvSpPr>
          <p:cNvPr id="8" name="テキスト ボックス 7">
            <a:extLst>
              <a:ext uri="{FF2B5EF4-FFF2-40B4-BE49-F238E27FC236}">
                <a16:creationId xmlns:a16="http://schemas.microsoft.com/office/drawing/2014/main" id="{98ADEAC2-6E97-4319-85D0-5E83A69DF723}"/>
              </a:ext>
            </a:extLst>
          </p:cNvPr>
          <p:cNvSpPr txBox="1"/>
          <p:nvPr/>
        </p:nvSpPr>
        <p:spPr>
          <a:xfrm>
            <a:off x="1415600" y="3172268"/>
            <a:ext cx="1005403" cy="584775"/>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ja-JP" altLang="en-US" sz="3200" b="1" dirty="0">
                <a:solidFill>
                  <a:srgbClr val="FF0000"/>
                </a:solidFill>
                <a:latin typeface="UD デジタル 教科書体 N-B" panose="02020700000000000000" pitchFamily="17" charset="-128"/>
                <a:ea typeface="UD デジタル 教科書体 N-B" panose="02020700000000000000" pitchFamily="17" charset="-128"/>
              </a:rPr>
              <a:t>扇央</a:t>
            </a:r>
            <a:endParaRPr kumimoji="1" lang="ja-JP" altLang="en-US" sz="3200" b="1" dirty="0">
              <a:solidFill>
                <a:srgbClr val="FF0000"/>
              </a:solidFill>
              <a:latin typeface="UD デジタル 教科書体 N-B" panose="02020700000000000000" pitchFamily="17" charset="-128"/>
              <a:ea typeface="UD デジタル 教科書体 N-B" panose="02020700000000000000" pitchFamily="17" charset="-128"/>
            </a:endParaRPr>
          </a:p>
        </p:txBody>
      </p:sp>
      <p:sp>
        <p:nvSpPr>
          <p:cNvPr id="9" name="テキスト ボックス 8">
            <a:extLst>
              <a:ext uri="{FF2B5EF4-FFF2-40B4-BE49-F238E27FC236}">
                <a16:creationId xmlns:a16="http://schemas.microsoft.com/office/drawing/2014/main" id="{183CD32E-10A8-44FD-ACA2-309171626496}"/>
              </a:ext>
            </a:extLst>
          </p:cNvPr>
          <p:cNvSpPr txBox="1"/>
          <p:nvPr/>
        </p:nvSpPr>
        <p:spPr>
          <a:xfrm>
            <a:off x="820567" y="4096098"/>
            <a:ext cx="1005403" cy="584775"/>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ja-JP" altLang="en-US" sz="3200" b="1" dirty="0">
                <a:solidFill>
                  <a:srgbClr val="FF0000"/>
                </a:solidFill>
                <a:latin typeface="UD デジタル 教科書体 N-B" panose="02020700000000000000" pitchFamily="17" charset="-128"/>
                <a:ea typeface="UD デジタル 教科書体 N-B" panose="02020700000000000000" pitchFamily="17" charset="-128"/>
              </a:rPr>
              <a:t>伏流</a:t>
            </a:r>
            <a:endParaRPr kumimoji="1" lang="ja-JP" altLang="en-US" sz="3200" b="1" dirty="0">
              <a:solidFill>
                <a:srgbClr val="FF0000"/>
              </a:solidFill>
              <a:latin typeface="UD デジタル 教科書体 N-B" panose="02020700000000000000" pitchFamily="17" charset="-128"/>
              <a:ea typeface="UD デジタル 教科書体 N-B" panose="02020700000000000000" pitchFamily="17" charset="-128"/>
            </a:endParaRPr>
          </a:p>
        </p:txBody>
      </p:sp>
      <p:sp>
        <p:nvSpPr>
          <p:cNvPr id="2" name="楕円 1">
            <a:extLst>
              <a:ext uri="{FF2B5EF4-FFF2-40B4-BE49-F238E27FC236}">
                <a16:creationId xmlns:a16="http://schemas.microsoft.com/office/drawing/2014/main" id="{29AF479D-9726-4988-B12A-1E8D808FE19A}"/>
              </a:ext>
            </a:extLst>
          </p:cNvPr>
          <p:cNvSpPr/>
          <p:nvPr/>
        </p:nvSpPr>
        <p:spPr>
          <a:xfrm>
            <a:off x="8687862" y="2971800"/>
            <a:ext cx="914400" cy="72232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B" panose="02020700000000000000" pitchFamily="17" charset="-128"/>
              <a:ea typeface="UD デジタル 教科書体 N-B" panose="02020700000000000000" pitchFamily="17" charset="-128"/>
            </a:endParaRPr>
          </a:p>
        </p:txBody>
      </p:sp>
      <p:sp>
        <p:nvSpPr>
          <p:cNvPr id="10" name="テキスト ボックス 9">
            <a:extLst>
              <a:ext uri="{FF2B5EF4-FFF2-40B4-BE49-F238E27FC236}">
                <a16:creationId xmlns:a16="http://schemas.microsoft.com/office/drawing/2014/main" id="{F764D01D-52A4-4439-90B5-A5E2E28E5343}"/>
              </a:ext>
            </a:extLst>
          </p:cNvPr>
          <p:cNvSpPr txBox="1"/>
          <p:nvPr/>
        </p:nvSpPr>
        <p:spPr>
          <a:xfrm>
            <a:off x="8699451" y="3071350"/>
            <a:ext cx="902811" cy="523220"/>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r>
              <a:rPr kumimoji="1" lang="ja-JP" altLang="en-US" sz="2800" b="1" dirty="0">
                <a:solidFill>
                  <a:srgbClr val="FF0000"/>
                </a:solidFill>
                <a:effectLst>
                  <a:glow rad="127000">
                    <a:schemeClr val="bg1"/>
                  </a:glow>
                </a:effectLst>
                <a:latin typeface="UD デジタル 教科書体 N-B" panose="02020700000000000000" pitchFamily="17" charset="-128"/>
                <a:ea typeface="UD デジタル 教科書体 N-B" panose="02020700000000000000" pitchFamily="17" charset="-128"/>
              </a:rPr>
              <a:t>扇頂</a:t>
            </a:r>
          </a:p>
        </p:txBody>
      </p:sp>
      <p:sp>
        <p:nvSpPr>
          <p:cNvPr id="11" name="楕円 10">
            <a:extLst>
              <a:ext uri="{FF2B5EF4-FFF2-40B4-BE49-F238E27FC236}">
                <a16:creationId xmlns:a16="http://schemas.microsoft.com/office/drawing/2014/main" id="{D24F9F68-C439-40DA-9522-ECF6CC8F1713}"/>
              </a:ext>
            </a:extLst>
          </p:cNvPr>
          <p:cNvSpPr/>
          <p:nvPr/>
        </p:nvSpPr>
        <p:spPr>
          <a:xfrm>
            <a:off x="8483857" y="3571612"/>
            <a:ext cx="1398374" cy="94166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B" panose="02020700000000000000" pitchFamily="17" charset="-128"/>
              <a:ea typeface="UD デジタル 教科書体 N-B" panose="02020700000000000000" pitchFamily="17" charset="-128"/>
            </a:endParaRPr>
          </a:p>
        </p:txBody>
      </p:sp>
      <p:sp>
        <p:nvSpPr>
          <p:cNvPr id="12" name="テキスト ボックス 11">
            <a:extLst>
              <a:ext uri="{FF2B5EF4-FFF2-40B4-BE49-F238E27FC236}">
                <a16:creationId xmlns:a16="http://schemas.microsoft.com/office/drawing/2014/main" id="{93CFFD11-E98A-4238-94A7-16A1E41CE3B3}"/>
              </a:ext>
            </a:extLst>
          </p:cNvPr>
          <p:cNvSpPr txBox="1"/>
          <p:nvPr/>
        </p:nvSpPr>
        <p:spPr>
          <a:xfrm>
            <a:off x="8773484" y="3793671"/>
            <a:ext cx="902811" cy="523220"/>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ja-JP" altLang="en-US" sz="2800" b="1" dirty="0">
                <a:solidFill>
                  <a:srgbClr val="FF0000"/>
                </a:solidFill>
                <a:effectLst>
                  <a:glow rad="127000">
                    <a:schemeClr val="bg1"/>
                  </a:glow>
                </a:effectLst>
                <a:latin typeface="UD デジタル 教科書体 N-B" panose="02020700000000000000" pitchFamily="17" charset="-128"/>
                <a:ea typeface="UD デジタル 教科書体 N-B" panose="02020700000000000000" pitchFamily="17" charset="-128"/>
              </a:rPr>
              <a:t>扇央</a:t>
            </a:r>
            <a:endParaRPr kumimoji="1" lang="ja-JP" altLang="en-US" sz="2800" b="1" dirty="0">
              <a:solidFill>
                <a:srgbClr val="FF0000"/>
              </a:solidFill>
              <a:effectLst>
                <a:glow rad="127000">
                  <a:schemeClr val="bg1"/>
                </a:glow>
              </a:effectLst>
              <a:latin typeface="UD デジタル 教科書体 N-B" panose="02020700000000000000" pitchFamily="17" charset="-128"/>
              <a:ea typeface="UD デジタル 教科書体 N-B" panose="02020700000000000000" pitchFamily="17" charset="-128"/>
            </a:endParaRPr>
          </a:p>
        </p:txBody>
      </p:sp>
      <p:sp>
        <p:nvSpPr>
          <p:cNvPr id="13" name="楕円 12">
            <a:extLst>
              <a:ext uri="{FF2B5EF4-FFF2-40B4-BE49-F238E27FC236}">
                <a16:creationId xmlns:a16="http://schemas.microsoft.com/office/drawing/2014/main" id="{E15326DF-181E-4B57-98AE-832D0A630053}"/>
              </a:ext>
            </a:extLst>
          </p:cNvPr>
          <p:cNvSpPr/>
          <p:nvPr/>
        </p:nvSpPr>
        <p:spPr>
          <a:xfrm>
            <a:off x="8203888" y="4193835"/>
            <a:ext cx="2506048" cy="166168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B" panose="02020700000000000000" pitchFamily="17" charset="-128"/>
              <a:ea typeface="UD デジタル 教科書体 N-B" panose="02020700000000000000" pitchFamily="17" charset="-128"/>
            </a:endParaRPr>
          </a:p>
        </p:txBody>
      </p:sp>
      <p:sp>
        <p:nvSpPr>
          <p:cNvPr id="14" name="テキスト ボックス 13">
            <a:extLst>
              <a:ext uri="{FF2B5EF4-FFF2-40B4-BE49-F238E27FC236}">
                <a16:creationId xmlns:a16="http://schemas.microsoft.com/office/drawing/2014/main" id="{18511EF4-1BE9-454B-99EB-6837E3F7C8DA}"/>
              </a:ext>
            </a:extLst>
          </p:cNvPr>
          <p:cNvSpPr txBox="1"/>
          <p:nvPr/>
        </p:nvSpPr>
        <p:spPr>
          <a:xfrm>
            <a:off x="9005506" y="4781610"/>
            <a:ext cx="902811" cy="523220"/>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ja-JP" altLang="en-US" sz="2800" b="1" dirty="0">
                <a:solidFill>
                  <a:srgbClr val="FF0000"/>
                </a:solidFill>
                <a:effectLst>
                  <a:glow rad="127000">
                    <a:schemeClr val="bg1"/>
                  </a:glow>
                </a:effectLst>
                <a:latin typeface="UD デジタル 教科書体 N-B" panose="02020700000000000000" pitchFamily="17" charset="-128"/>
                <a:ea typeface="UD デジタル 教科書体 N-B" panose="02020700000000000000" pitchFamily="17" charset="-128"/>
              </a:rPr>
              <a:t>扇端</a:t>
            </a:r>
            <a:endParaRPr kumimoji="1" lang="ja-JP" altLang="en-US" sz="2800" b="1" dirty="0">
              <a:solidFill>
                <a:srgbClr val="FF0000"/>
              </a:solidFill>
              <a:effectLst>
                <a:glow rad="127000">
                  <a:schemeClr val="bg1"/>
                </a:glow>
              </a:effectLst>
              <a:latin typeface="UD デジタル 教科書体 N-B" panose="02020700000000000000" pitchFamily="17" charset="-128"/>
              <a:ea typeface="UD デジタル 教科書体 N-B" panose="02020700000000000000" pitchFamily="17" charset="-128"/>
            </a:endParaRPr>
          </a:p>
        </p:txBody>
      </p:sp>
    </p:spTree>
    <p:extLst>
      <p:ext uri="{BB962C8B-B14F-4D97-AF65-F5344CB8AC3E}">
        <p14:creationId xmlns:p14="http://schemas.microsoft.com/office/powerpoint/2010/main" val="3320905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1000"/>
                                        <p:tgtEl>
                                          <p:spTgt spid="2"/>
                                        </p:tgtEl>
                                      </p:cBhvr>
                                    </p:animEffect>
                                    <p:anim calcmode="lin" valueType="num">
                                      <p:cBhvr>
                                        <p:cTn id="36" dur="1000" fill="hold"/>
                                        <p:tgtEl>
                                          <p:spTgt spid="2"/>
                                        </p:tgtEl>
                                        <p:attrNameLst>
                                          <p:attrName>ppt_x</p:attrName>
                                        </p:attrNameLst>
                                      </p:cBhvr>
                                      <p:tavLst>
                                        <p:tav tm="0">
                                          <p:val>
                                            <p:strVal val="#ppt_x"/>
                                          </p:val>
                                        </p:tav>
                                        <p:tav tm="100000">
                                          <p:val>
                                            <p:strVal val="#ppt_x"/>
                                          </p:val>
                                        </p:tav>
                                      </p:tavLst>
                                    </p:anim>
                                    <p:anim calcmode="lin" valueType="num">
                                      <p:cBhvr>
                                        <p:cTn id="3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1000"/>
                                        <p:tgtEl>
                                          <p:spTgt spid="11"/>
                                        </p:tgtEl>
                                      </p:cBhvr>
                                    </p:animEffect>
                                    <p:anim calcmode="lin" valueType="num">
                                      <p:cBhvr>
                                        <p:cTn id="50" dur="1000" fill="hold"/>
                                        <p:tgtEl>
                                          <p:spTgt spid="11"/>
                                        </p:tgtEl>
                                        <p:attrNameLst>
                                          <p:attrName>ppt_x</p:attrName>
                                        </p:attrNameLst>
                                      </p:cBhvr>
                                      <p:tavLst>
                                        <p:tav tm="0">
                                          <p:val>
                                            <p:strVal val="#ppt_x"/>
                                          </p:val>
                                        </p:tav>
                                        <p:tav tm="100000">
                                          <p:val>
                                            <p:strVal val="#ppt_x"/>
                                          </p:val>
                                        </p:tav>
                                      </p:tavLst>
                                    </p:anim>
                                    <p:anim calcmode="lin" valueType="num">
                                      <p:cBhvr>
                                        <p:cTn id="5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1000"/>
                                        <p:tgtEl>
                                          <p:spTgt spid="12"/>
                                        </p:tgtEl>
                                      </p:cBhvr>
                                    </p:animEffect>
                                    <p:anim calcmode="lin" valueType="num">
                                      <p:cBhvr>
                                        <p:cTn id="57" dur="1000" fill="hold"/>
                                        <p:tgtEl>
                                          <p:spTgt spid="12"/>
                                        </p:tgtEl>
                                        <p:attrNameLst>
                                          <p:attrName>ppt_x</p:attrName>
                                        </p:attrNameLst>
                                      </p:cBhvr>
                                      <p:tavLst>
                                        <p:tav tm="0">
                                          <p:val>
                                            <p:strVal val="#ppt_x"/>
                                          </p:val>
                                        </p:tav>
                                        <p:tav tm="100000">
                                          <p:val>
                                            <p:strVal val="#ppt_x"/>
                                          </p:val>
                                        </p:tav>
                                      </p:tavLst>
                                    </p:anim>
                                    <p:anim calcmode="lin" valueType="num">
                                      <p:cBhvr>
                                        <p:cTn id="5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fade">
                                      <p:cBhvr>
                                        <p:cTn id="63" dur="1000"/>
                                        <p:tgtEl>
                                          <p:spTgt spid="13"/>
                                        </p:tgtEl>
                                      </p:cBhvr>
                                    </p:animEffect>
                                    <p:anim calcmode="lin" valueType="num">
                                      <p:cBhvr>
                                        <p:cTn id="64" dur="1000" fill="hold"/>
                                        <p:tgtEl>
                                          <p:spTgt spid="13"/>
                                        </p:tgtEl>
                                        <p:attrNameLst>
                                          <p:attrName>ppt_x</p:attrName>
                                        </p:attrNameLst>
                                      </p:cBhvr>
                                      <p:tavLst>
                                        <p:tav tm="0">
                                          <p:val>
                                            <p:strVal val="#ppt_x"/>
                                          </p:val>
                                        </p:tav>
                                        <p:tav tm="100000">
                                          <p:val>
                                            <p:strVal val="#ppt_x"/>
                                          </p:val>
                                        </p:tav>
                                      </p:tavLst>
                                    </p:anim>
                                    <p:anim calcmode="lin" valueType="num">
                                      <p:cBhvr>
                                        <p:cTn id="6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14"/>
                                        </p:tgtEl>
                                        <p:attrNameLst>
                                          <p:attrName>style.visibility</p:attrName>
                                        </p:attrNameLst>
                                      </p:cBhvr>
                                      <p:to>
                                        <p:strVal val="visible"/>
                                      </p:to>
                                    </p:set>
                                    <p:animEffect transition="in" filter="fade">
                                      <p:cBhvr>
                                        <p:cTn id="70" dur="1000"/>
                                        <p:tgtEl>
                                          <p:spTgt spid="14"/>
                                        </p:tgtEl>
                                      </p:cBhvr>
                                    </p:animEffect>
                                    <p:anim calcmode="lin" valueType="num">
                                      <p:cBhvr>
                                        <p:cTn id="71" dur="1000" fill="hold"/>
                                        <p:tgtEl>
                                          <p:spTgt spid="14"/>
                                        </p:tgtEl>
                                        <p:attrNameLst>
                                          <p:attrName>ppt_x</p:attrName>
                                        </p:attrNameLst>
                                      </p:cBhvr>
                                      <p:tavLst>
                                        <p:tav tm="0">
                                          <p:val>
                                            <p:strVal val="#ppt_x"/>
                                          </p:val>
                                        </p:tav>
                                        <p:tav tm="100000">
                                          <p:val>
                                            <p:strVal val="#ppt_x"/>
                                          </p:val>
                                        </p:tav>
                                      </p:tavLst>
                                    </p:anim>
                                    <p:anim calcmode="lin" valueType="num">
                                      <p:cBhvr>
                                        <p:cTn id="7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2" grpId="0" animBg="1"/>
      <p:bldP spid="10" grpId="0"/>
      <p:bldP spid="11" grpId="0" animBg="1"/>
      <p:bldP spid="12" grpId="0"/>
      <p:bldP spid="13" grpId="0" animBg="1"/>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89FCC9C7-900F-46A6-90C8-6447FFEA7DC9}"/>
              </a:ext>
            </a:extLst>
          </p:cNvPr>
          <p:cNvPicPr>
            <a:picLocks noChangeAspect="1"/>
          </p:cNvPicPr>
          <p:nvPr/>
        </p:nvPicPr>
        <p:blipFill rotWithShape="1">
          <a:blip r:embed="rId2">
            <a:extLst>
              <a:ext uri="{28A0092B-C50C-407E-A947-70E740481C1C}">
                <a14:useLocalDpi xmlns:a14="http://schemas.microsoft.com/office/drawing/2010/main" val="0"/>
              </a:ext>
            </a:extLst>
          </a:blip>
          <a:srcRect t="13897" b="11069"/>
          <a:stretch/>
        </p:blipFill>
        <p:spPr>
          <a:xfrm>
            <a:off x="-1" y="1"/>
            <a:ext cx="12191999" cy="6858000"/>
          </a:xfrm>
          <a:prstGeom prst="rect">
            <a:avLst/>
          </a:prstGeom>
        </p:spPr>
      </p:pic>
      <p:sp>
        <p:nvSpPr>
          <p:cNvPr id="15" name="楕円 14">
            <a:extLst>
              <a:ext uri="{FF2B5EF4-FFF2-40B4-BE49-F238E27FC236}">
                <a16:creationId xmlns:a16="http://schemas.microsoft.com/office/drawing/2014/main" id="{D9B41511-3E4D-4C5A-801B-4991EFBBF0FC}"/>
              </a:ext>
            </a:extLst>
          </p:cNvPr>
          <p:cNvSpPr/>
          <p:nvPr/>
        </p:nvSpPr>
        <p:spPr>
          <a:xfrm>
            <a:off x="3619626" y="2958167"/>
            <a:ext cx="7256494" cy="680579"/>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FF00"/>
              </a:solidFill>
            </a:endParaRPr>
          </a:p>
        </p:txBody>
      </p:sp>
      <p:sp>
        <p:nvSpPr>
          <p:cNvPr id="16" name="テキスト ボックス 15">
            <a:extLst>
              <a:ext uri="{FF2B5EF4-FFF2-40B4-BE49-F238E27FC236}">
                <a16:creationId xmlns:a16="http://schemas.microsoft.com/office/drawing/2014/main" id="{80CCB786-ADFE-4980-B410-22CDED45C24C}"/>
              </a:ext>
            </a:extLst>
          </p:cNvPr>
          <p:cNvSpPr txBox="1"/>
          <p:nvPr/>
        </p:nvSpPr>
        <p:spPr>
          <a:xfrm>
            <a:off x="4818177" y="4781610"/>
            <a:ext cx="1569660" cy="923330"/>
          </a:xfrm>
          <a:prstGeom prst="rect">
            <a:avLst/>
          </a:prstGeom>
          <a:noFill/>
          <a:ln>
            <a:solidFill>
              <a:srgbClr val="FFFF00"/>
            </a:solidFill>
          </a:ln>
        </p:spPr>
        <p:style>
          <a:lnRef idx="2">
            <a:schemeClr val="dk1"/>
          </a:lnRef>
          <a:fillRef idx="1">
            <a:schemeClr val="lt1"/>
          </a:fillRef>
          <a:effectRef idx="0">
            <a:schemeClr val="dk1"/>
          </a:effectRef>
          <a:fontRef idx="minor">
            <a:schemeClr val="dk1"/>
          </a:fontRef>
        </p:style>
        <p:txBody>
          <a:bodyPr wrap="none" rtlCol="0">
            <a:spAutoFit/>
          </a:bodyPr>
          <a:lstStyle/>
          <a:p>
            <a:r>
              <a:rPr lang="ja-JP" altLang="en-US" sz="5400" b="1" dirty="0">
                <a:solidFill>
                  <a:srgbClr val="FFFF00"/>
                </a:solidFill>
                <a:effectLst>
                  <a:outerShdw blurRad="38100" dist="38100" dir="2700000" algn="tl">
                    <a:srgbClr val="000000">
                      <a:alpha val="43137"/>
                    </a:srgbClr>
                  </a:outerShdw>
                </a:effectLst>
              </a:rPr>
              <a:t>扇央</a:t>
            </a:r>
            <a:endParaRPr kumimoji="1" lang="ja-JP" altLang="en-US" sz="5400" b="1" dirty="0">
              <a:solidFill>
                <a:srgbClr val="FFFF00"/>
              </a:solidFill>
              <a:effectLst>
                <a:outerShdw blurRad="38100" dist="38100" dir="2700000" algn="tl">
                  <a:srgbClr val="000000">
                    <a:alpha val="43137"/>
                  </a:srgbClr>
                </a:outerShdw>
              </a:effectLst>
            </a:endParaRPr>
          </a:p>
        </p:txBody>
      </p:sp>
      <p:sp>
        <p:nvSpPr>
          <p:cNvPr id="17" name="楕円 16">
            <a:extLst>
              <a:ext uri="{FF2B5EF4-FFF2-40B4-BE49-F238E27FC236}">
                <a16:creationId xmlns:a16="http://schemas.microsoft.com/office/drawing/2014/main" id="{236520AF-5827-4A96-9D19-374B253F982B}"/>
              </a:ext>
            </a:extLst>
          </p:cNvPr>
          <p:cNvSpPr/>
          <p:nvPr/>
        </p:nvSpPr>
        <p:spPr>
          <a:xfrm>
            <a:off x="1315880" y="3571612"/>
            <a:ext cx="7809266" cy="2659506"/>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FF00"/>
              </a:solidFill>
            </a:endParaRPr>
          </a:p>
        </p:txBody>
      </p:sp>
      <p:sp>
        <p:nvSpPr>
          <p:cNvPr id="18" name="テキスト ボックス 17">
            <a:extLst>
              <a:ext uri="{FF2B5EF4-FFF2-40B4-BE49-F238E27FC236}">
                <a16:creationId xmlns:a16="http://schemas.microsoft.com/office/drawing/2014/main" id="{728526C1-AC32-4831-82EC-F6838EECBE20}"/>
              </a:ext>
            </a:extLst>
          </p:cNvPr>
          <p:cNvSpPr txBox="1"/>
          <p:nvPr/>
        </p:nvSpPr>
        <p:spPr>
          <a:xfrm>
            <a:off x="6345062" y="3060039"/>
            <a:ext cx="902811" cy="523220"/>
          </a:xfrm>
          <a:prstGeom prst="rect">
            <a:avLst/>
          </a:prstGeom>
          <a:noFill/>
          <a:ln>
            <a:solidFill>
              <a:srgbClr val="FFFF00"/>
            </a:solidFill>
          </a:ln>
        </p:spPr>
        <p:style>
          <a:lnRef idx="2">
            <a:schemeClr val="dk1"/>
          </a:lnRef>
          <a:fillRef idx="1">
            <a:schemeClr val="lt1"/>
          </a:fillRef>
          <a:effectRef idx="0">
            <a:schemeClr val="dk1"/>
          </a:effectRef>
          <a:fontRef idx="minor">
            <a:schemeClr val="dk1"/>
          </a:fontRef>
        </p:style>
        <p:txBody>
          <a:bodyPr wrap="none" rtlCol="0">
            <a:spAutoFit/>
          </a:bodyPr>
          <a:lstStyle/>
          <a:p>
            <a:r>
              <a:rPr lang="ja-JP" altLang="en-US" sz="2800" b="1" dirty="0">
                <a:solidFill>
                  <a:srgbClr val="FFFF00"/>
                </a:solidFill>
                <a:effectLst>
                  <a:outerShdw blurRad="38100" dist="38100" dir="2700000" algn="tl">
                    <a:srgbClr val="000000">
                      <a:alpha val="43137"/>
                    </a:srgbClr>
                  </a:outerShdw>
                </a:effectLst>
              </a:rPr>
              <a:t>扇端</a:t>
            </a:r>
            <a:endParaRPr kumimoji="1" lang="ja-JP" altLang="en-US" sz="2800" b="1" dirty="0">
              <a:solidFill>
                <a:srgbClr val="FFFF00"/>
              </a:solidFill>
              <a:effectLst>
                <a:outerShdw blurRad="38100" dist="38100" dir="2700000" algn="tl">
                  <a:srgbClr val="000000">
                    <a:alpha val="43137"/>
                  </a:srgbClr>
                </a:outerShdw>
              </a:effectLst>
            </a:endParaRPr>
          </a:p>
        </p:txBody>
      </p:sp>
      <p:pic>
        <p:nvPicPr>
          <p:cNvPr id="20" name="図 19">
            <a:extLst>
              <a:ext uri="{FF2B5EF4-FFF2-40B4-BE49-F238E27FC236}">
                <a16:creationId xmlns:a16="http://schemas.microsoft.com/office/drawing/2014/main" id="{DFA10C1B-9E99-4075-8AFE-A265B5187D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283"/>
            <a:ext cx="4818177" cy="3212118"/>
          </a:xfrm>
          <a:prstGeom prst="rect">
            <a:avLst/>
          </a:prstGeom>
        </p:spPr>
      </p:pic>
      <p:pic>
        <p:nvPicPr>
          <p:cNvPr id="22" name="図 21">
            <a:extLst>
              <a:ext uri="{FF2B5EF4-FFF2-40B4-BE49-F238E27FC236}">
                <a16:creationId xmlns:a16="http://schemas.microsoft.com/office/drawing/2014/main" id="{B2CDA5CE-1E73-4F12-B4EE-99BA620DBD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9503" y="1435005"/>
            <a:ext cx="7809266" cy="5206178"/>
          </a:xfrm>
          <a:prstGeom prst="rect">
            <a:avLst/>
          </a:prstGeom>
        </p:spPr>
      </p:pic>
      <p:pic>
        <p:nvPicPr>
          <p:cNvPr id="24" name="図 23">
            <a:extLst>
              <a:ext uri="{FF2B5EF4-FFF2-40B4-BE49-F238E27FC236}">
                <a16:creationId xmlns:a16="http://schemas.microsoft.com/office/drawing/2014/main" id="{758A56AB-39C9-4AB1-9B9F-2C8B525618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45506" y="8283"/>
            <a:ext cx="6546491" cy="4363262"/>
          </a:xfrm>
          <a:prstGeom prst="rect">
            <a:avLst/>
          </a:prstGeom>
        </p:spPr>
      </p:pic>
    </p:spTree>
    <p:extLst>
      <p:ext uri="{BB962C8B-B14F-4D97-AF65-F5344CB8AC3E}">
        <p14:creationId xmlns:p14="http://schemas.microsoft.com/office/powerpoint/2010/main" val="4192047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1000"/>
                                        <p:tgtEl>
                                          <p:spTgt spid="18"/>
                                        </p:tgtEl>
                                      </p:cBhvr>
                                    </p:animEffect>
                                    <p:anim calcmode="lin" valueType="num">
                                      <p:cBhvr>
                                        <p:cTn id="29" dur="1000" fill="hold"/>
                                        <p:tgtEl>
                                          <p:spTgt spid="18"/>
                                        </p:tgtEl>
                                        <p:attrNameLst>
                                          <p:attrName>ppt_x</p:attrName>
                                        </p:attrNameLst>
                                      </p:cBhvr>
                                      <p:tavLst>
                                        <p:tav tm="0">
                                          <p:val>
                                            <p:strVal val="#ppt_x"/>
                                          </p:val>
                                        </p:tav>
                                        <p:tav tm="100000">
                                          <p:val>
                                            <p:strVal val="#ppt_x"/>
                                          </p:val>
                                        </p:tav>
                                      </p:tavLst>
                                    </p:anim>
                                    <p:anim calcmode="lin" valueType="num">
                                      <p:cBhvr>
                                        <p:cTn id="3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1000"/>
                                        <p:tgtEl>
                                          <p:spTgt spid="20"/>
                                        </p:tgtEl>
                                      </p:cBhvr>
                                    </p:animEffect>
                                    <p:anim calcmode="lin" valueType="num">
                                      <p:cBhvr>
                                        <p:cTn id="36" dur="1000" fill="hold"/>
                                        <p:tgtEl>
                                          <p:spTgt spid="20"/>
                                        </p:tgtEl>
                                        <p:attrNameLst>
                                          <p:attrName>ppt_x</p:attrName>
                                        </p:attrNameLst>
                                      </p:cBhvr>
                                      <p:tavLst>
                                        <p:tav tm="0">
                                          <p:val>
                                            <p:strVal val="#ppt_x"/>
                                          </p:val>
                                        </p:tav>
                                        <p:tav tm="100000">
                                          <p:val>
                                            <p:strVal val="#ppt_x"/>
                                          </p:val>
                                        </p:tav>
                                      </p:tavLst>
                                    </p:anim>
                                    <p:anim calcmode="lin" valueType="num">
                                      <p:cBhvr>
                                        <p:cTn id="3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1000"/>
                                        <p:tgtEl>
                                          <p:spTgt spid="22"/>
                                        </p:tgtEl>
                                      </p:cBhvr>
                                    </p:animEffect>
                                    <p:anim calcmode="lin" valueType="num">
                                      <p:cBhvr>
                                        <p:cTn id="43" dur="1000" fill="hold"/>
                                        <p:tgtEl>
                                          <p:spTgt spid="22"/>
                                        </p:tgtEl>
                                        <p:attrNameLst>
                                          <p:attrName>ppt_x</p:attrName>
                                        </p:attrNameLst>
                                      </p:cBhvr>
                                      <p:tavLst>
                                        <p:tav tm="0">
                                          <p:val>
                                            <p:strVal val="#ppt_x"/>
                                          </p:val>
                                        </p:tav>
                                        <p:tav tm="100000">
                                          <p:val>
                                            <p:strVal val="#ppt_x"/>
                                          </p:val>
                                        </p:tav>
                                      </p:tavLst>
                                    </p:anim>
                                    <p:anim calcmode="lin" valueType="num">
                                      <p:cBhvr>
                                        <p:cTn id="4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1000"/>
                                        <p:tgtEl>
                                          <p:spTgt spid="24"/>
                                        </p:tgtEl>
                                      </p:cBhvr>
                                    </p:animEffect>
                                    <p:anim calcmode="lin" valueType="num">
                                      <p:cBhvr>
                                        <p:cTn id="50" dur="1000" fill="hold"/>
                                        <p:tgtEl>
                                          <p:spTgt spid="24"/>
                                        </p:tgtEl>
                                        <p:attrNameLst>
                                          <p:attrName>ppt_x</p:attrName>
                                        </p:attrNameLst>
                                      </p:cBhvr>
                                      <p:tavLst>
                                        <p:tav tm="0">
                                          <p:val>
                                            <p:strVal val="#ppt_x"/>
                                          </p:val>
                                        </p:tav>
                                        <p:tav tm="100000">
                                          <p:val>
                                            <p:strVal val="#ppt_x"/>
                                          </p:val>
                                        </p:tav>
                                      </p:tavLst>
                                    </p:anim>
                                    <p:anim calcmode="lin" valueType="num">
                                      <p:cBhvr>
                                        <p:cTn id="5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4D2114D-7B36-4D03-9D96-EC1503BDA648}"/>
              </a:ext>
            </a:extLst>
          </p:cNvPr>
          <p:cNvSpPr>
            <a:spLocks noGrp="1"/>
          </p:cNvSpPr>
          <p:nvPr>
            <p:ph type="title"/>
          </p:nvPr>
        </p:nvSpPr>
        <p:spPr>
          <a:xfrm>
            <a:off x="0" y="101922"/>
            <a:ext cx="12192000" cy="804089"/>
          </a:xfrm>
        </p:spPr>
        <p:txBody>
          <a:bodyPr>
            <a:noAutofit/>
          </a:bodyPr>
          <a:lstStyle/>
          <a:p>
            <a:pPr algn="just"/>
            <a:r>
              <a:rPr lang="en-US" altLang="ja-JP" sz="2800" b="1" dirty="0">
                <a:solidFill>
                  <a:srgbClr val="FF0000"/>
                </a:solidFill>
                <a:latin typeface="UD デジタル 教科書体 N-B" panose="02020700000000000000" pitchFamily="17" charset="-128"/>
                <a:ea typeface="UD デジタル 教科書体 N-B" panose="02020700000000000000" pitchFamily="17" charset="-128"/>
              </a:rPr>
              <a:t>【</a:t>
            </a:r>
            <a:r>
              <a:rPr lang="ja-JP" altLang="en-US" sz="2800" b="1" dirty="0">
                <a:solidFill>
                  <a:srgbClr val="FF0000"/>
                </a:solidFill>
                <a:latin typeface="UD デジタル 教科書体 N-B" panose="02020700000000000000" pitchFamily="17" charset="-128"/>
                <a:ea typeface="UD デジタル 教科書体 N-B" panose="02020700000000000000" pitchFamily="17" charset="-128"/>
              </a:rPr>
              <a:t>考えよう！！：なぜ、扇状地ではブドウなどの果実栽培が盛んなのだろうか？</a:t>
            </a:r>
            <a:r>
              <a:rPr lang="en-US" altLang="ja-JP" sz="2800" b="1" dirty="0">
                <a:solidFill>
                  <a:srgbClr val="FF0000"/>
                </a:solidFill>
                <a:latin typeface="UD デジタル 教科書体 N-B" panose="02020700000000000000" pitchFamily="17" charset="-128"/>
                <a:ea typeface="UD デジタル 教科書体 N-B" panose="02020700000000000000" pitchFamily="17" charset="-128"/>
              </a:rPr>
              <a:t>】</a:t>
            </a:r>
            <a:endParaRPr kumimoji="1" lang="ja-JP" altLang="en-US" sz="2800" b="1" dirty="0">
              <a:solidFill>
                <a:srgbClr val="FF0000"/>
              </a:solidFill>
              <a:latin typeface="UD デジタル 教科書体 N-B" panose="02020700000000000000" pitchFamily="17" charset="-128"/>
              <a:ea typeface="UD デジタル 教科書体 N-B" panose="02020700000000000000" pitchFamily="17" charset="-128"/>
            </a:endParaRPr>
          </a:p>
        </p:txBody>
      </p:sp>
      <p:sp>
        <p:nvSpPr>
          <p:cNvPr id="3" name="コンテンツ プレースホルダー 2">
            <a:extLst>
              <a:ext uri="{FF2B5EF4-FFF2-40B4-BE49-F238E27FC236}">
                <a16:creationId xmlns:a16="http://schemas.microsoft.com/office/drawing/2014/main" id="{A83F9982-19A3-4A28-957A-1908E054A22E}"/>
              </a:ext>
            </a:extLst>
          </p:cNvPr>
          <p:cNvSpPr>
            <a:spLocks noGrp="1"/>
          </p:cNvSpPr>
          <p:nvPr>
            <p:ph idx="1"/>
          </p:nvPr>
        </p:nvSpPr>
        <p:spPr>
          <a:xfrm>
            <a:off x="1" y="906011"/>
            <a:ext cx="12191998" cy="5951988"/>
          </a:xfrm>
        </p:spPr>
        <p:txBody>
          <a:bodyPr/>
          <a:lstStyle/>
          <a:p>
            <a:pPr marL="0" indent="0">
              <a:buNone/>
            </a:pPr>
            <a:r>
              <a:rPr kumimoji="1" lang="ja-JP" altLang="en-US" b="1"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p>
        </p:txBody>
      </p:sp>
      <p:pic>
        <p:nvPicPr>
          <p:cNvPr id="5" name="図 4">
            <a:extLst>
              <a:ext uri="{FF2B5EF4-FFF2-40B4-BE49-F238E27FC236}">
                <a16:creationId xmlns:a16="http://schemas.microsoft.com/office/drawing/2014/main" id="{847455AD-317E-42C9-9594-C033443DD67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932430"/>
            <a:ext cx="12192000" cy="5899150"/>
          </a:xfrm>
          <a:prstGeom prst="rect">
            <a:avLst/>
          </a:prstGeom>
        </p:spPr>
      </p:pic>
    </p:spTree>
    <p:extLst>
      <p:ext uri="{BB962C8B-B14F-4D97-AF65-F5344CB8AC3E}">
        <p14:creationId xmlns:p14="http://schemas.microsoft.com/office/powerpoint/2010/main" val="22347940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22D8457E-FF0F-4CA6-8C94-15F2AA2A11EB}"/>
              </a:ext>
            </a:extLst>
          </p:cNvPr>
          <p:cNvPicPr>
            <a:picLocks noChangeAspect="1"/>
          </p:cNvPicPr>
          <p:nvPr/>
        </p:nvPicPr>
        <p:blipFill>
          <a:blip r:embed="rId2"/>
          <a:stretch>
            <a:fillRect/>
          </a:stretch>
        </p:blipFill>
        <p:spPr>
          <a:xfrm>
            <a:off x="109056" y="0"/>
            <a:ext cx="11817616" cy="6858000"/>
          </a:xfrm>
          <a:prstGeom prst="rect">
            <a:avLst/>
          </a:prstGeom>
        </p:spPr>
      </p:pic>
      <p:sp>
        <p:nvSpPr>
          <p:cNvPr id="3" name="コンテンツ プレースホルダー 2">
            <a:extLst>
              <a:ext uri="{FF2B5EF4-FFF2-40B4-BE49-F238E27FC236}">
                <a16:creationId xmlns:a16="http://schemas.microsoft.com/office/drawing/2014/main" id="{A83F9982-19A3-4A28-957A-1908E054A22E}"/>
              </a:ext>
            </a:extLst>
          </p:cNvPr>
          <p:cNvSpPr>
            <a:spLocks noGrp="1"/>
          </p:cNvSpPr>
          <p:nvPr>
            <p:ph idx="1"/>
          </p:nvPr>
        </p:nvSpPr>
        <p:spPr>
          <a:xfrm>
            <a:off x="1" y="0"/>
            <a:ext cx="12191998" cy="880005"/>
          </a:xfrm>
          <a:solidFill>
            <a:schemeClr val="bg1"/>
          </a:solidFill>
        </p:spPr>
        <p:txBody>
          <a:bodyPr>
            <a:noAutofit/>
          </a:bodyPr>
          <a:lstStyle/>
          <a:p>
            <a:pPr marL="0" indent="0">
              <a:buNone/>
            </a:pPr>
            <a:r>
              <a:rPr lang="en-US" altLang="ja-JP" b="1" dirty="0">
                <a:latin typeface="UD デジタル 教科書体 N-B" panose="02020700000000000000" pitchFamily="17" charset="-128"/>
                <a:ea typeface="UD デジタル 教科書体 N-B" panose="02020700000000000000" pitchFamily="17" charset="-128"/>
              </a:rPr>
              <a:t>【</a:t>
            </a:r>
            <a:r>
              <a:rPr lang="ja-JP" altLang="en-US" b="1" dirty="0">
                <a:latin typeface="UD デジタル 教科書体 N-B" panose="02020700000000000000" pitchFamily="17" charset="-128"/>
                <a:ea typeface="UD デジタル 教科書体 N-B" panose="02020700000000000000" pitchFamily="17" charset="-128"/>
              </a:rPr>
              <a:t>戦前</a:t>
            </a:r>
            <a:r>
              <a:rPr lang="en-US" altLang="ja-JP" b="1" dirty="0">
                <a:latin typeface="UD デジタル 教科書体 N-B" panose="02020700000000000000" pitchFamily="17" charset="-128"/>
                <a:ea typeface="UD デジタル 教科書体 N-B" panose="02020700000000000000" pitchFamily="17" charset="-128"/>
              </a:rPr>
              <a:t>】</a:t>
            </a:r>
            <a:r>
              <a:rPr lang="ja-JP" altLang="en-US" b="1" dirty="0">
                <a:latin typeface="UD デジタル 教科書体 N-B" panose="02020700000000000000" pitchFamily="17" charset="-128"/>
                <a:ea typeface="UD デジタル 教科書体 N-B" panose="02020700000000000000" pitchFamily="17" charset="-128"/>
              </a:rPr>
              <a:t>果樹園の他に、繊維産業の発達により、</a:t>
            </a:r>
            <a:r>
              <a:rPr lang="ja-JP" altLang="en-US" b="1" dirty="0">
                <a:solidFill>
                  <a:srgbClr val="FF0000"/>
                </a:solidFill>
                <a:latin typeface="UD デジタル 教科書体 N-B" panose="02020700000000000000" pitchFamily="17" charset="-128"/>
                <a:ea typeface="UD デジタル 教科書体 N-B" panose="02020700000000000000" pitchFamily="17" charset="-128"/>
              </a:rPr>
              <a:t>養蚕業のため</a:t>
            </a:r>
            <a:r>
              <a:rPr lang="ja-JP" altLang="en-US" b="1" dirty="0">
                <a:latin typeface="UD デジタル 教科書体 N-B" panose="02020700000000000000" pitchFamily="17" charset="-128"/>
                <a:ea typeface="UD デジタル 教科書体 N-B" panose="02020700000000000000" pitchFamily="17" charset="-128"/>
              </a:rPr>
              <a:t>の</a:t>
            </a:r>
            <a:r>
              <a:rPr lang="ja-JP" altLang="en-US" b="1" u="sng" dirty="0">
                <a:latin typeface="UD デジタル 教科書体 N-B" panose="02020700000000000000" pitchFamily="17" charset="-128"/>
                <a:ea typeface="UD デジタル 教科書体 N-B" panose="02020700000000000000" pitchFamily="17" charset="-128"/>
              </a:rPr>
              <a:t>　　　</a:t>
            </a:r>
            <a:r>
              <a:rPr lang="ja-JP" altLang="en-US" b="1" dirty="0">
                <a:latin typeface="UD デジタル 教科書体 N-B" panose="02020700000000000000" pitchFamily="17" charset="-128"/>
                <a:ea typeface="UD デジタル 教科書体 N-B" panose="02020700000000000000" pitchFamily="17" charset="-128"/>
              </a:rPr>
              <a:t>が卓越。</a:t>
            </a:r>
            <a:endParaRPr kumimoji="1" lang="ja-JP" altLang="en-US" b="1" dirty="0">
              <a:latin typeface="UD デジタル 教科書体 N-B" panose="02020700000000000000" pitchFamily="17" charset="-128"/>
              <a:ea typeface="UD デジタル 教科書体 N-B" panose="02020700000000000000" pitchFamily="17" charset="-128"/>
            </a:endParaRPr>
          </a:p>
        </p:txBody>
      </p:sp>
      <p:sp>
        <p:nvSpPr>
          <p:cNvPr id="5" name="テキスト ボックス 4">
            <a:extLst>
              <a:ext uri="{FF2B5EF4-FFF2-40B4-BE49-F238E27FC236}">
                <a16:creationId xmlns:a16="http://schemas.microsoft.com/office/drawing/2014/main" id="{C08616F2-D5EC-4953-94C5-774E7ADA4176}"/>
              </a:ext>
            </a:extLst>
          </p:cNvPr>
          <p:cNvSpPr txBox="1"/>
          <p:nvPr/>
        </p:nvSpPr>
        <p:spPr>
          <a:xfrm>
            <a:off x="10397342" y="-101600"/>
            <a:ext cx="1107996" cy="646331"/>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ja-JP" altLang="en-US" sz="3600" b="1" dirty="0">
                <a:solidFill>
                  <a:srgbClr val="FF0000"/>
                </a:solidFill>
                <a:latin typeface="UD デジタル 教科書体 N-B" panose="02020700000000000000" pitchFamily="17" charset="-128"/>
                <a:ea typeface="UD デジタル 教科書体 N-B" panose="02020700000000000000" pitchFamily="17" charset="-128"/>
              </a:rPr>
              <a:t>桑畑</a:t>
            </a:r>
            <a:endParaRPr kumimoji="1" lang="ja-JP" altLang="en-US" sz="3600" b="1" dirty="0">
              <a:solidFill>
                <a:srgbClr val="FF0000"/>
              </a:solidFill>
              <a:latin typeface="UD デジタル 教科書体 N-B" panose="02020700000000000000" pitchFamily="17" charset="-128"/>
              <a:ea typeface="UD デジタル 教科書体 N-B" panose="02020700000000000000" pitchFamily="17" charset="-128"/>
            </a:endParaRPr>
          </a:p>
        </p:txBody>
      </p:sp>
    </p:spTree>
    <p:extLst>
      <p:ext uri="{BB962C8B-B14F-4D97-AF65-F5344CB8AC3E}">
        <p14:creationId xmlns:p14="http://schemas.microsoft.com/office/powerpoint/2010/main" val="731766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A83F9982-19A3-4A28-957A-1908E054A22E}"/>
              </a:ext>
            </a:extLst>
          </p:cNvPr>
          <p:cNvSpPr>
            <a:spLocks noGrp="1"/>
          </p:cNvSpPr>
          <p:nvPr>
            <p:ph idx="1"/>
          </p:nvPr>
        </p:nvSpPr>
        <p:spPr>
          <a:xfrm>
            <a:off x="1" y="142613"/>
            <a:ext cx="12191998" cy="6715386"/>
          </a:xfrm>
        </p:spPr>
        <p:txBody>
          <a:bodyPr/>
          <a:lstStyle/>
          <a:p>
            <a:pPr marL="0" indent="0">
              <a:buNone/>
            </a:pPr>
            <a:r>
              <a:rPr lang="en-US" altLang="ja-JP" b="1" dirty="0">
                <a:latin typeface="UD デジタル 教科書体 N-B" panose="02020700000000000000" pitchFamily="17" charset="-128"/>
                <a:ea typeface="UD デジタル 教科書体 N-B" panose="02020700000000000000" pitchFamily="17" charset="-128"/>
              </a:rPr>
              <a:t>ⅲ.</a:t>
            </a:r>
            <a:r>
              <a:rPr lang="ja-JP" altLang="en-US" b="1" u="sng" dirty="0">
                <a:latin typeface="UD デジタル 教科書体 N-B" panose="02020700000000000000" pitchFamily="17" charset="-128"/>
                <a:ea typeface="UD デジタル 教科書体 N-B" panose="02020700000000000000" pitchFamily="17" charset="-128"/>
              </a:rPr>
              <a:t>　　　　　　　　　</a:t>
            </a:r>
            <a:r>
              <a:rPr lang="en-US" altLang="ja-JP" b="1" dirty="0">
                <a:latin typeface="UD デジタル 教科書体 N-B" panose="02020700000000000000" pitchFamily="17" charset="-128"/>
                <a:ea typeface="UD デジタル 教科書体 N-B" panose="02020700000000000000" pitchFamily="17" charset="-128"/>
              </a:rPr>
              <a:t>…</a:t>
            </a:r>
            <a:r>
              <a:rPr lang="ja-JP" altLang="en-US" b="1" dirty="0">
                <a:latin typeface="UD デジタル 教科書体 N-B" panose="02020700000000000000" pitchFamily="17" charset="-128"/>
                <a:ea typeface="UD デジタル 教科書体 N-B" panose="02020700000000000000" pitchFamily="17" charset="-128"/>
              </a:rPr>
              <a:t>扇状地先端部、</a:t>
            </a:r>
            <a:r>
              <a:rPr lang="ja-JP" altLang="en-US" b="1" dirty="0">
                <a:solidFill>
                  <a:srgbClr val="FF0000"/>
                </a:solidFill>
                <a:latin typeface="UD デジタル 教科書体 N-B" panose="02020700000000000000" pitchFamily="17" charset="-128"/>
                <a:ea typeface="UD デジタル 教科書体 N-B" panose="02020700000000000000" pitchFamily="17" charset="-128"/>
              </a:rPr>
              <a:t>伏流していた河川の水が湧水</a:t>
            </a:r>
            <a:r>
              <a:rPr lang="ja-JP" altLang="en-US" b="1" dirty="0">
                <a:latin typeface="UD デジタル 教科書体 N-B" panose="02020700000000000000" pitchFamily="17" charset="-128"/>
                <a:ea typeface="UD デジタル 教科書体 N-B" panose="02020700000000000000" pitchFamily="17" charset="-128"/>
              </a:rPr>
              <a:t>し取水が容易。水田などに利用。　→古くから集落が形成。</a:t>
            </a:r>
          </a:p>
          <a:p>
            <a:pPr marL="0" indent="0">
              <a:buNone/>
            </a:pPr>
            <a:endParaRPr kumimoji="1" lang="ja-JP" altLang="en-US" b="1" dirty="0">
              <a:latin typeface="UD デジタル 教科書体 N-B" panose="02020700000000000000" pitchFamily="17" charset="-128"/>
              <a:ea typeface="UD デジタル 教科書体 N-B" panose="02020700000000000000" pitchFamily="17" charset="-128"/>
            </a:endParaRPr>
          </a:p>
        </p:txBody>
      </p:sp>
      <p:pic>
        <p:nvPicPr>
          <p:cNvPr id="4" name="図 3">
            <a:extLst>
              <a:ext uri="{FF2B5EF4-FFF2-40B4-BE49-F238E27FC236}">
                <a16:creationId xmlns:a16="http://schemas.microsoft.com/office/drawing/2014/main" id="{A930872B-9CA5-4AD4-9645-27FCC9ABEE0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743040" y="3891709"/>
            <a:ext cx="4448960" cy="2966290"/>
          </a:xfrm>
          <a:prstGeom prst="rect">
            <a:avLst/>
          </a:prstGeom>
        </p:spPr>
      </p:pic>
      <p:pic>
        <p:nvPicPr>
          <p:cNvPr id="7" name="図 6">
            <a:extLst>
              <a:ext uri="{FF2B5EF4-FFF2-40B4-BE49-F238E27FC236}">
                <a16:creationId xmlns:a16="http://schemas.microsoft.com/office/drawing/2014/main" id="{0B49505D-3927-4720-8A8D-D83C0CC6478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1496" r="20229"/>
          <a:stretch/>
        </p:blipFill>
        <p:spPr>
          <a:xfrm>
            <a:off x="0" y="1267794"/>
            <a:ext cx="7686882" cy="5447593"/>
          </a:xfrm>
          <a:prstGeom prst="rect">
            <a:avLst/>
          </a:prstGeom>
        </p:spPr>
      </p:pic>
      <p:pic>
        <p:nvPicPr>
          <p:cNvPr id="9" name="図 8">
            <a:extLst>
              <a:ext uri="{FF2B5EF4-FFF2-40B4-BE49-F238E27FC236}">
                <a16:creationId xmlns:a16="http://schemas.microsoft.com/office/drawing/2014/main" id="{3DED237C-2AA3-453D-918F-80AD39857BA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63754" y="1454153"/>
            <a:ext cx="2754386" cy="2537437"/>
          </a:xfrm>
          <a:prstGeom prst="rect">
            <a:avLst/>
          </a:prstGeom>
        </p:spPr>
      </p:pic>
      <p:pic>
        <p:nvPicPr>
          <p:cNvPr id="10" name="図 9">
            <a:extLst>
              <a:ext uri="{FF2B5EF4-FFF2-40B4-BE49-F238E27FC236}">
                <a16:creationId xmlns:a16="http://schemas.microsoft.com/office/drawing/2014/main" id="{7790008A-E804-4CCB-ACE1-847262BFA0E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001747" y="1258486"/>
            <a:ext cx="3190253" cy="2239723"/>
          </a:xfrm>
          <a:prstGeom prst="rect">
            <a:avLst/>
          </a:prstGeom>
        </p:spPr>
      </p:pic>
      <p:sp>
        <p:nvSpPr>
          <p:cNvPr id="8" name="テキスト ボックス 7">
            <a:extLst>
              <a:ext uri="{FF2B5EF4-FFF2-40B4-BE49-F238E27FC236}">
                <a16:creationId xmlns:a16="http://schemas.microsoft.com/office/drawing/2014/main" id="{B061DD36-63B2-4CBE-AF23-119443B84C0A}"/>
              </a:ext>
            </a:extLst>
          </p:cNvPr>
          <p:cNvSpPr txBox="1"/>
          <p:nvPr/>
        </p:nvSpPr>
        <p:spPr>
          <a:xfrm>
            <a:off x="1118201" y="0"/>
            <a:ext cx="1005403" cy="584775"/>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ja-JP" altLang="en-US" sz="3200" b="1" dirty="0">
                <a:solidFill>
                  <a:srgbClr val="FF0000"/>
                </a:solidFill>
                <a:latin typeface="UD デジタル 教科書体 N-B" panose="02020700000000000000" pitchFamily="17" charset="-128"/>
                <a:ea typeface="UD デジタル 教科書体 N-B" panose="02020700000000000000" pitchFamily="17" charset="-128"/>
              </a:rPr>
              <a:t>扇端</a:t>
            </a:r>
            <a:endParaRPr kumimoji="1" lang="ja-JP" altLang="en-US" sz="3200" b="1" dirty="0">
              <a:solidFill>
                <a:srgbClr val="FF0000"/>
              </a:solidFill>
              <a:latin typeface="UD デジタル 教科書体 N-B" panose="02020700000000000000" pitchFamily="17" charset="-128"/>
              <a:ea typeface="UD デジタル 教科書体 N-B" panose="02020700000000000000" pitchFamily="17" charset="-128"/>
            </a:endParaRPr>
          </a:p>
        </p:txBody>
      </p:sp>
      <p:sp>
        <p:nvSpPr>
          <p:cNvPr id="11" name="楕円 10">
            <a:extLst>
              <a:ext uri="{FF2B5EF4-FFF2-40B4-BE49-F238E27FC236}">
                <a16:creationId xmlns:a16="http://schemas.microsoft.com/office/drawing/2014/main" id="{42672516-EA33-4A9F-8798-AFED7CD3847B}"/>
              </a:ext>
            </a:extLst>
          </p:cNvPr>
          <p:cNvSpPr/>
          <p:nvPr/>
        </p:nvSpPr>
        <p:spPr>
          <a:xfrm>
            <a:off x="4560478" y="2560739"/>
            <a:ext cx="1093702" cy="93747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929913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A83F9982-19A3-4A28-957A-1908E054A22E}"/>
              </a:ext>
            </a:extLst>
          </p:cNvPr>
          <p:cNvSpPr>
            <a:spLocks noGrp="1"/>
          </p:cNvSpPr>
          <p:nvPr>
            <p:ph idx="1"/>
          </p:nvPr>
        </p:nvSpPr>
        <p:spPr>
          <a:xfrm>
            <a:off x="1" y="209725"/>
            <a:ext cx="12191998" cy="6648274"/>
          </a:xfrm>
        </p:spPr>
        <p:txBody>
          <a:bodyPr/>
          <a:lstStyle/>
          <a:p>
            <a:pPr marL="0" indent="0" algn="just">
              <a:buNone/>
            </a:pPr>
            <a:r>
              <a:rPr lang="en-US" altLang="ja-JP" b="1" dirty="0">
                <a:latin typeface="UD デジタル 教科書体 N-B" panose="02020700000000000000" pitchFamily="17" charset="-128"/>
                <a:ea typeface="UD デジタル 教科書体 N-B" panose="02020700000000000000" pitchFamily="17" charset="-128"/>
              </a:rPr>
              <a:t>ⅳ.</a:t>
            </a:r>
            <a:r>
              <a:rPr lang="ja-JP" altLang="en-US" b="1" u="sng" dirty="0">
                <a:latin typeface="UD デジタル 教科書体 N-B" panose="02020700000000000000" pitchFamily="17" charset="-128"/>
                <a:ea typeface="UD デジタル 教科書体 N-B" panose="02020700000000000000" pitchFamily="17" charset="-128"/>
              </a:rPr>
              <a:t>　　　　　　　　　　　</a:t>
            </a:r>
            <a:r>
              <a:rPr lang="en-US" altLang="ja-JP" b="1" dirty="0">
                <a:latin typeface="UD デジタル 教科書体 N-B" panose="02020700000000000000" pitchFamily="17" charset="-128"/>
                <a:ea typeface="UD デジタル 教科書体 N-B" panose="02020700000000000000" pitchFamily="17" charset="-128"/>
              </a:rPr>
              <a:t>…</a:t>
            </a:r>
            <a:r>
              <a:rPr lang="ja-JP" altLang="en-US" b="1" dirty="0">
                <a:latin typeface="UD デジタル 教科書体 N-B" panose="02020700000000000000" pitchFamily="17" charset="-128"/>
                <a:ea typeface="UD デジタル 教科書体 N-B" panose="02020700000000000000" pitchFamily="17" charset="-128"/>
              </a:rPr>
              <a:t>扇状地では、土石流や洪水の被害を受けやすいため、河川に堤防を築いて氾濫を防止しようとした結果、河川にのみ土砂が堆積し、周辺より河川の河床の高い地形（＝天井川）形成。</a:t>
            </a:r>
          </a:p>
          <a:p>
            <a:pPr marL="0" indent="0" algn="just">
              <a:buNone/>
            </a:pPr>
            <a:r>
              <a:rPr lang="ja-JP" altLang="en-US" b="1" dirty="0">
                <a:latin typeface="UD デジタル 教科書体 N-B" panose="02020700000000000000" pitchFamily="17" charset="-128"/>
                <a:ea typeface="UD デジタル 教科書体 N-B" panose="02020700000000000000" pitchFamily="17" charset="-128"/>
              </a:rPr>
              <a:t>　→洪水などの防災の観点から廃川になっている箇所も多い。</a:t>
            </a:r>
          </a:p>
          <a:p>
            <a:pPr marL="0" indent="0" algn="just">
              <a:buNone/>
            </a:pPr>
            <a:endParaRPr kumimoji="1" lang="ja-JP" altLang="en-US" b="1" dirty="0">
              <a:latin typeface="UD デジタル 教科書体 N-B" panose="02020700000000000000" pitchFamily="17" charset="-128"/>
              <a:ea typeface="UD デジタル 教科書体 N-B" panose="02020700000000000000" pitchFamily="17" charset="-128"/>
            </a:endParaRPr>
          </a:p>
        </p:txBody>
      </p:sp>
      <p:pic>
        <p:nvPicPr>
          <p:cNvPr id="4" name="図 3">
            <a:extLst>
              <a:ext uri="{FF2B5EF4-FFF2-40B4-BE49-F238E27FC236}">
                <a16:creationId xmlns:a16="http://schemas.microsoft.com/office/drawing/2014/main" id="{7F758F3B-58BC-4FDF-A2E7-30D7E43A2DAB}"/>
              </a:ext>
            </a:extLst>
          </p:cNvPr>
          <p:cNvPicPr>
            <a:picLocks noChangeAspect="1"/>
          </p:cNvPicPr>
          <p:nvPr/>
        </p:nvPicPr>
        <p:blipFill>
          <a:blip r:embed="rId2"/>
          <a:stretch>
            <a:fillRect/>
          </a:stretch>
        </p:blipFill>
        <p:spPr>
          <a:xfrm>
            <a:off x="351011" y="2335805"/>
            <a:ext cx="5283658" cy="3996269"/>
          </a:xfrm>
          <a:prstGeom prst="rect">
            <a:avLst/>
          </a:prstGeom>
        </p:spPr>
      </p:pic>
      <p:pic>
        <p:nvPicPr>
          <p:cNvPr id="5" name="図 4">
            <a:extLst>
              <a:ext uri="{FF2B5EF4-FFF2-40B4-BE49-F238E27FC236}">
                <a16:creationId xmlns:a16="http://schemas.microsoft.com/office/drawing/2014/main" id="{2AE0786C-1D75-4122-B90E-D60E096FA9D7}"/>
              </a:ext>
            </a:extLst>
          </p:cNvPr>
          <p:cNvPicPr>
            <a:picLocks noChangeAspect="1"/>
          </p:cNvPicPr>
          <p:nvPr/>
        </p:nvPicPr>
        <p:blipFill>
          <a:blip r:embed="rId3"/>
          <a:stretch>
            <a:fillRect/>
          </a:stretch>
        </p:blipFill>
        <p:spPr>
          <a:xfrm>
            <a:off x="5985678" y="2260558"/>
            <a:ext cx="6206321" cy="4146764"/>
          </a:xfrm>
          <a:prstGeom prst="rect">
            <a:avLst/>
          </a:prstGeom>
        </p:spPr>
      </p:pic>
      <p:sp>
        <p:nvSpPr>
          <p:cNvPr id="6" name="正方形/長方形 5">
            <a:extLst>
              <a:ext uri="{FF2B5EF4-FFF2-40B4-BE49-F238E27FC236}">
                <a16:creationId xmlns:a16="http://schemas.microsoft.com/office/drawing/2014/main" id="{A1B04766-A804-4EDB-8AFC-3BD05CF94DCF}"/>
              </a:ext>
            </a:extLst>
          </p:cNvPr>
          <p:cNvSpPr/>
          <p:nvPr/>
        </p:nvSpPr>
        <p:spPr>
          <a:xfrm>
            <a:off x="5830418" y="6355887"/>
            <a:ext cx="6096000" cy="584775"/>
          </a:xfrm>
          <a:prstGeom prst="rect">
            <a:avLst/>
          </a:prstGeom>
        </p:spPr>
        <p:txBody>
          <a:bodyPr>
            <a:spAutoFit/>
          </a:bodyPr>
          <a:lstStyle/>
          <a:p>
            <a:pPr indent="333375" algn="ctr">
              <a:spcAft>
                <a:spcPts val="0"/>
              </a:spcAft>
            </a:pPr>
            <a:r>
              <a:rPr lang="ja-JP" altLang="ja-JP" kern="100" dirty="0">
                <a:effectLst>
                  <a:outerShdw blurRad="38100" dist="38100" dir="2700000" algn="tl">
                    <a:srgbClr val="000000">
                      <a:alpha val="43137"/>
                    </a:srgbClr>
                  </a:outerShdw>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写真：天井川（百瀬川）の下を通る道路</a:t>
            </a:r>
            <a:r>
              <a:rPr lang="ja-JP" altLang="ja-JP" sz="1400" kern="100" dirty="0">
                <a:effectLst>
                  <a:outerShdw blurRad="38100" dist="38100" dir="2700000" algn="tl">
                    <a:srgbClr val="000000">
                      <a:alpha val="43137"/>
                    </a:srgbClr>
                  </a:outerShdw>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　　　　　　　　　　　　　　　　岩崎撮影（</a:t>
            </a:r>
            <a:r>
              <a:rPr lang="en-US" altLang="ja-JP" sz="1400" kern="100" dirty="0">
                <a:effectLst>
                  <a:outerShdw blurRad="38100" dist="38100" dir="2700000" algn="tl">
                    <a:srgbClr val="000000">
                      <a:alpha val="43137"/>
                    </a:srgbClr>
                  </a:outerShdw>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2018</a:t>
            </a:r>
            <a:r>
              <a:rPr lang="ja-JP" altLang="ja-JP" sz="1400" kern="100" dirty="0">
                <a:effectLst>
                  <a:outerShdw blurRad="38100" dist="38100" dir="2700000" algn="tl">
                    <a:srgbClr val="000000">
                      <a:alpha val="43137"/>
                    </a:srgbClr>
                  </a:outerShdw>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年</a:t>
            </a:r>
            <a:r>
              <a:rPr lang="en-US" altLang="ja-JP" sz="1400" kern="100" dirty="0">
                <a:effectLst>
                  <a:outerShdw blurRad="38100" dist="38100" dir="2700000" algn="tl">
                    <a:srgbClr val="000000">
                      <a:alpha val="43137"/>
                    </a:srgbClr>
                  </a:outerShdw>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12</a:t>
            </a:r>
            <a:r>
              <a:rPr lang="ja-JP" altLang="ja-JP" sz="1400" kern="100" dirty="0">
                <a:effectLst>
                  <a:outerShdw blurRad="38100" dist="38100" dir="2700000" algn="tl">
                    <a:srgbClr val="000000">
                      <a:alpha val="43137"/>
                    </a:srgbClr>
                  </a:outerShdw>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月</a:t>
            </a:r>
            <a:r>
              <a:rPr lang="en-US" altLang="ja-JP" sz="1400" kern="100" dirty="0">
                <a:effectLst>
                  <a:outerShdw blurRad="38100" dist="38100" dir="2700000" algn="tl">
                    <a:srgbClr val="000000">
                      <a:alpha val="43137"/>
                    </a:srgbClr>
                  </a:outerShdw>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15</a:t>
            </a:r>
            <a:r>
              <a:rPr lang="ja-JP" altLang="ja-JP" sz="1400" kern="100" dirty="0">
                <a:effectLst>
                  <a:outerShdw blurRad="38100" dist="38100" dir="2700000" algn="tl">
                    <a:srgbClr val="000000">
                      <a:alpha val="43137"/>
                    </a:srgbClr>
                  </a:outerShdw>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日）</a:t>
            </a:r>
            <a:endParaRPr lang="ja-JP" altLang="ja-JP" kern="100" dirty="0">
              <a:effectLst>
                <a:outerShdw blurRad="38100" dist="38100" dir="2700000" algn="tl">
                  <a:srgbClr val="000000">
                    <a:alpha val="43137"/>
                  </a:srgbClr>
                </a:outerShdw>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endParaRPr>
          </a:p>
        </p:txBody>
      </p:sp>
      <p:sp>
        <p:nvSpPr>
          <p:cNvPr id="7" name="正方形/長方形 6">
            <a:extLst>
              <a:ext uri="{FF2B5EF4-FFF2-40B4-BE49-F238E27FC236}">
                <a16:creationId xmlns:a16="http://schemas.microsoft.com/office/drawing/2014/main" id="{5AFD9A20-E221-4501-9D8C-BA2A7B4D7B96}"/>
              </a:ext>
            </a:extLst>
          </p:cNvPr>
          <p:cNvSpPr/>
          <p:nvPr/>
        </p:nvSpPr>
        <p:spPr>
          <a:xfrm>
            <a:off x="351011" y="6301885"/>
            <a:ext cx="5128398" cy="584775"/>
          </a:xfrm>
          <a:prstGeom prst="rect">
            <a:avLst/>
          </a:prstGeom>
        </p:spPr>
        <p:txBody>
          <a:bodyPr wrap="square">
            <a:spAutoFit/>
          </a:bodyPr>
          <a:lstStyle/>
          <a:p>
            <a:pPr indent="333375">
              <a:spcAft>
                <a:spcPts val="0"/>
              </a:spcAft>
            </a:pPr>
            <a:r>
              <a:rPr lang="ja-JP" altLang="ja-JP" kern="100" dirty="0">
                <a:effectLst>
                  <a:outerShdw blurRad="38100" dist="38100" dir="2700000" algn="tl">
                    <a:srgbClr val="000000">
                      <a:alpha val="43137"/>
                    </a:srgbClr>
                  </a:outerShdw>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図　天井川（滋賀県高島市百瀬川扇状地）　　　</a:t>
            </a:r>
          </a:p>
          <a:p>
            <a:pPr indent="1028700" algn="ctr"/>
            <a:r>
              <a:rPr lang="ja-JP" altLang="ja-JP" sz="1400" kern="100" dirty="0">
                <a:effectLst>
                  <a:outerShdw blurRad="38100" dist="38100" dir="2700000" algn="tl">
                    <a:srgbClr val="000000">
                      <a:alpha val="43137"/>
                    </a:srgbClr>
                  </a:outerShdw>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国土地理院より　　　　　　　　　　　　　　　　　　　</a:t>
            </a:r>
            <a:endParaRPr lang="ja-JP" altLang="ja-JP" kern="100" dirty="0">
              <a:effectLst>
                <a:outerShdw blurRad="38100" dist="38100" dir="2700000" algn="tl">
                  <a:srgbClr val="000000">
                    <a:alpha val="43137"/>
                  </a:srgbClr>
                </a:outerShdw>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endParaRPr>
          </a:p>
        </p:txBody>
      </p:sp>
      <p:sp>
        <p:nvSpPr>
          <p:cNvPr id="8" name="テキスト ボックス 7">
            <a:extLst>
              <a:ext uri="{FF2B5EF4-FFF2-40B4-BE49-F238E27FC236}">
                <a16:creationId xmlns:a16="http://schemas.microsoft.com/office/drawing/2014/main" id="{408C4882-B303-4683-AF76-0CFB87C0B8F8}"/>
              </a:ext>
            </a:extLst>
          </p:cNvPr>
          <p:cNvSpPr txBox="1"/>
          <p:nvPr/>
        </p:nvSpPr>
        <p:spPr>
          <a:xfrm>
            <a:off x="976152" y="60378"/>
            <a:ext cx="1415772" cy="584775"/>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ja-JP" altLang="en-US" sz="3200" b="1" dirty="0">
                <a:solidFill>
                  <a:srgbClr val="FF0000"/>
                </a:solidFill>
                <a:latin typeface="UD デジタル 教科書体 N-B" panose="02020700000000000000" pitchFamily="17" charset="-128"/>
                <a:ea typeface="UD デジタル 教科書体 N-B" panose="02020700000000000000" pitchFamily="17" charset="-128"/>
              </a:rPr>
              <a:t>天井川</a:t>
            </a:r>
            <a:endParaRPr kumimoji="1" lang="ja-JP" altLang="en-US" sz="3200" b="1" dirty="0">
              <a:solidFill>
                <a:srgbClr val="FF0000"/>
              </a:solidFill>
              <a:latin typeface="UD デジタル 教科書体 N-B" panose="02020700000000000000" pitchFamily="17" charset="-128"/>
              <a:ea typeface="UD デジタル 教科書体 N-B" panose="02020700000000000000" pitchFamily="17" charset="-128"/>
            </a:endParaRPr>
          </a:p>
        </p:txBody>
      </p:sp>
      <p:sp>
        <p:nvSpPr>
          <p:cNvPr id="9" name="楕円 8">
            <a:extLst>
              <a:ext uri="{FF2B5EF4-FFF2-40B4-BE49-F238E27FC236}">
                <a16:creationId xmlns:a16="http://schemas.microsoft.com/office/drawing/2014/main" id="{C334345F-B1C3-45B1-8D64-08EBAB18A883}"/>
              </a:ext>
            </a:extLst>
          </p:cNvPr>
          <p:cNvSpPr/>
          <p:nvPr/>
        </p:nvSpPr>
        <p:spPr>
          <a:xfrm>
            <a:off x="1934724" y="3957685"/>
            <a:ext cx="914400" cy="72232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ffectLst>
                <a:outerShdw blurRad="38100" dist="38100" dir="2700000" algn="tl">
                  <a:srgbClr val="000000">
                    <a:alpha val="43137"/>
                  </a:srgbClr>
                </a:outerShdw>
              </a:effectLst>
              <a:latin typeface="UD デジタル 教科書体 N-B" panose="02020700000000000000" pitchFamily="17" charset="-128"/>
              <a:ea typeface="UD デジタル 教科書体 N-B" panose="02020700000000000000" pitchFamily="17" charset="-128"/>
            </a:endParaRPr>
          </a:p>
        </p:txBody>
      </p:sp>
    </p:spTree>
    <p:extLst>
      <p:ext uri="{BB962C8B-B14F-4D97-AF65-F5344CB8AC3E}">
        <p14:creationId xmlns:p14="http://schemas.microsoft.com/office/powerpoint/2010/main" val="1418086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218</TotalTime>
  <Words>1022</Words>
  <Application>Microsoft Office PowerPoint</Application>
  <PresentationFormat>ワイド画面</PresentationFormat>
  <Paragraphs>102</Paragraphs>
  <Slides>20</Slides>
  <Notes>0</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20</vt:i4>
      </vt:variant>
    </vt:vector>
  </HeadingPairs>
  <TitlesOfParts>
    <vt:vector size="28" baseType="lpstr">
      <vt:lpstr>BIZ UDPゴシック</vt:lpstr>
      <vt:lpstr>ＭＳ Ｐゴシック</vt:lpstr>
      <vt:lpstr>UD デジタル 教科書体 N-B</vt:lpstr>
      <vt:lpstr>游ゴシック</vt:lpstr>
      <vt:lpstr>游ゴシック Light</vt:lpstr>
      <vt:lpstr>游明朝</vt:lpstr>
      <vt:lpstr>Arial</vt:lpstr>
      <vt:lpstr>Office テーマ</vt:lpstr>
      <vt:lpstr>「4」　河川がつくる地形と人々の生活</vt:lpstr>
      <vt:lpstr>「4」　河川がつくる地形と人々の生活</vt:lpstr>
      <vt:lpstr>＜沖積平野に広がる様々な地形＞</vt:lpstr>
      <vt:lpstr>PowerPoint プレゼンテーション</vt:lpstr>
      <vt:lpstr>PowerPoint プレゼンテーション</vt:lpstr>
      <vt:lpstr>【考えよう！！：なぜ、扇状地ではブドウなどの果実栽培が盛んなのだろうか？】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プリントの地域を3D化すると…</vt:lpstr>
      <vt:lpstr>PowerPoint プレゼンテーション</vt:lpstr>
      <vt:lpstr>PowerPoint プレゼンテーション</vt:lpstr>
      <vt:lpstr>PowerPoint プレゼンテーション</vt:lpstr>
      <vt:lpstr>PowerPoint プレゼンテーション</vt:lpstr>
      <vt:lpstr>＜洪積台地に広がる様々な地形＞</vt:lpstr>
      <vt:lpstr>【考えよう：河岸段丘でみられる土地利用にはどんな活用があるだろうか？】</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〇</dc:title>
  <dc:creator>岩崎 誠也</dc:creator>
  <cp:lastModifiedBy>岩崎 誠也</cp:lastModifiedBy>
  <cp:revision>25</cp:revision>
  <dcterms:created xsi:type="dcterms:W3CDTF">2023-04-10T08:41:07Z</dcterms:created>
  <dcterms:modified xsi:type="dcterms:W3CDTF">2025-05-20T09:39:12Z</dcterms:modified>
</cp:coreProperties>
</file>